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6" r:id="rId2"/>
    <p:sldMasterId id="2147483677" r:id="rId3"/>
    <p:sldMasterId id="2147483679" r:id="rId4"/>
    <p:sldMasterId id="2147483681" r:id="rId5"/>
    <p:sldMasterId id="2147483975" r:id="rId6"/>
    <p:sldMasterId id="2147483990" r:id="rId7"/>
    <p:sldMasterId id="2147484003" r:id="rId8"/>
    <p:sldMasterId id="2147484016" r:id="rId9"/>
    <p:sldMasterId id="2147484029" r:id="rId10"/>
  </p:sldMasterIdLst>
  <p:notesMasterIdLst>
    <p:notesMasterId r:id="rId33"/>
  </p:notesMasterIdLst>
  <p:sldIdLst>
    <p:sldId id="256" r:id="rId11"/>
    <p:sldId id="261" r:id="rId12"/>
    <p:sldId id="262" r:id="rId13"/>
    <p:sldId id="264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273" r:id="rId22"/>
    <p:sldId id="274" r:id="rId23"/>
    <p:sldId id="27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9" d="100"/>
          <a:sy n="49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28AFA-7284-449C-8A85-690482F48B6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710E6-5503-4827-BD7B-84CCAC1AA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4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9C1E3-0C47-460D-8CB5-C014862A3902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891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44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09B61-21B5-4B6A-B663-8CC6815A3E6F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0"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38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37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37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7499A7BC-9F8C-4B0A-A3DF-734D2D287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A685-63F0-4010-BDFF-E7F69E5F5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B7A5-6440-411F-800F-30443121E45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7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2357D-2009-499C-927B-7E50C982B42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26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58233-E958-4E7C-A850-C184354AF3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479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949A7-FEB5-4BE5-B13B-C0D6B326ECF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723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CD21-4D4F-4118-897B-212B59E2C57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124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731FE-DF2F-4824-898B-CCA4EE659BC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295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73A9-7045-43CB-8822-1E46FF8FF53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438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BB78C-62F1-41AC-B2C4-3930317B6F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326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8ABB-EA8C-4632-90A1-EAF5FD9A013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298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EE0F4-0C38-40A7-9A2F-FB2BB69AA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1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1DA5-7E8A-4D28-95FE-E5DADA94E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A0A79E-0EFC-43E4-920D-D6FFFA06FBC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393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485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485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48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485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C7267F-2342-4C3D-8B1D-FBB517659B2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40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B7A5-6440-411F-800F-30443121E45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781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2357D-2009-499C-927B-7E50C982B42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373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58233-E958-4E7C-A850-C184354AF3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5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949A7-FEB5-4BE5-B13B-C0D6B326ECF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91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CD21-4D4F-4118-897B-212B59E2C57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64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731FE-DF2F-4824-898B-CCA4EE659BC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674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73A9-7045-43CB-8822-1E46FF8FF53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940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BB78C-62F1-41AC-B2C4-3930317B6F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5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6F5B-EBB1-4F9C-BAB0-B47AC1732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8ABB-EA8C-4632-90A1-EAF5FD9A013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766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EE0F4-0C38-40A7-9A2F-FB2BB69AA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703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A0A79E-0EFC-43E4-920D-D6FFFA06FBC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7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DA024-35DB-416E-9205-D405A7331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6E32-049A-454D-A251-2AD51CFFC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AE59-7B36-43A0-8544-78B22BEA0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194AE-41D2-4AF6-8FAD-36D1BCF8E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50CF-B0AE-4596-B6C0-99C7F1642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41E26-0E56-46D6-9C20-17764E994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EC80-49A5-45CF-9ED9-F7A844BC1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45229-4F23-40E8-A127-52F298142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FCFCF-75E5-476D-85AB-7A14038AE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5EDD-D26D-481C-B0B6-6C115A83E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33E9-D485-459B-9C67-9A1B21CF6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AAB00-9ED4-4498-88D7-CDF26A805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AA34-D268-41C9-AB3C-FB2ADB6E7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E41FF-97E4-4C96-A8E4-2FC705E2C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A017-C52A-499D-B05E-6A1D2B1A2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C8DC7-310B-4991-ABA9-F70A7F030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70C2-670F-47ED-A9DF-899AB4151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41E58-CA48-4C4D-9B24-FB0583782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D93B-B292-47C2-A5D8-0063030C0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EA1C-BBEA-4FA9-8116-414D7A720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9180-A530-4EEE-964F-9C9F4A73C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D0CA-FDA9-44B5-84A4-D5D553339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C97E-8280-446B-BA7E-5C487B41C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D0963-F588-459F-89F8-CEB24BF3F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44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44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6003-9363-4E9C-B1B0-4C4739113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801DF-86AC-451A-A7A7-53A8922B0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FDBC-FA20-4D93-BC04-3C46E3547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C8241-D52A-419E-83E1-DB4AAAF11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32A5-4B22-4D38-ADD4-A7D3B9F3E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DBD8-119C-4B24-A1D3-11769E57C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49F3-D4B1-44F1-A1F8-0288F75E0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5082-FA50-4CB2-B37A-2F1B5EEA8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45B85-786F-47B8-A1E0-225A55D80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D554-DEFB-4AC9-A642-996AA3960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9A8AE-77FD-46A2-85DF-97786FAFA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CF543-EF1F-4ACC-80AD-413B34A43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F870-74BF-4132-8C60-3AE249BA8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574A-B9EA-4014-86FA-3216798AF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6D77-9A37-445F-84C4-4401C015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B4E8-09FE-4E0D-B499-999C23B8C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A31B-EE20-4EEE-8F13-6DDE8C6CF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F99F0-F00D-4BB0-BB09-3A92E3AC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D4649-A893-48B6-BD6E-1FC70BDC6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7F66-2B96-458B-95B2-B694C3922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27310-E892-4153-A78B-FFC0205CD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DBD6-C7A5-41C2-9EB1-810DECF2A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4A17-CDC0-4493-A6D6-F92CAB868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5A70-7DF4-4897-A3C5-CF49B263F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2515-7B83-4F64-9DFC-A33088E42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5A228-4B34-4D39-97FE-D513E652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AB24-59EC-4A96-A672-219653E3A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F4A8-7ED1-43E0-A807-9F9EF041A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D15E-40A9-438E-931E-196F79F9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96 w 5184"/>
                  <a:gd name="T3" fmla="*/ 3159 h 3159"/>
                  <a:gd name="T4" fmla="*/ 52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0 w 556"/>
                  <a:gd name="T5" fmla="*/ 3159 h 3159"/>
                  <a:gd name="T6" fmla="*/ 57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ru-RU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8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8 w 251"/>
                <a:gd name="T7" fmla="*/ 12 h 12"/>
                <a:gd name="T8" fmla="*/ 258 w 251"/>
                <a:gd name="T9" fmla="*/ 0 h 12"/>
                <a:gd name="T10" fmla="*/ 258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628 w 251"/>
                <a:gd name="T5" fmla="*/ 12 h 12"/>
                <a:gd name="T6" fmla="*/ 2628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29 w 4724"/>
                  <a:gd name="T7" fmla="*/ 12 h 12"/>
                  <a:gd name="T8" fmla="*/ 4829 w 4724"/>
                  <a:gd name="T9" fmla="*/ 0 h 12"/>
                  <a:gd name="T10" fmla="*/ 48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ru-RU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8F238-CC0A-446F-94BE-8EA854797C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8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F28F6-25C8-4EE5-897E-48BAA65507C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86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C3201-E86C-43A1-A68B-0F8C41A07E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25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60C08-1E4F-487A-A665-A5A2952098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39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28B0-C1D5-41F6-A00D-B52CAE94BB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367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714C6-4D42-41B6-BAEC-B4E576A470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772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0B0AB-EECA-4DBD-ADD5-6EEC3ECEF9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21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512E3-C293-4DEA-AAC0-1EBC95B343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30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CCC88-4CEF-4B7C-805A-1446949E6D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1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4B8A-7C91-4281-8ED5-C56909C76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63040-6CBB-4DDC-ACF3-B5FCFF4DA9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0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CFC8C-EB9C-4FA1-93DE-5626D71180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355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B269A-4DCB-41D4-89F5-24CF899CD0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857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EE1C3-93D7-495E-B2AB-51001F5F6C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584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61E04-969F-43B5-A8B4-DB7027896C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15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5AE34-1174-44EC-ADE9-CE36D268E4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5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ADDF3-9B5A-430C-A9B0-8EB46DEEAC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197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FB95E-5D0E-42FB-8A01-94815BD284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871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5C78-DA19-4B92-ACEA-7D28BE3AB6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4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F4D81-353F-4C3F-A7DE-E15EBE50A9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BD169-79BE-4749-90F1-B91327C68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4457-497B-44BD-8289-B45C8B0E81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829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FEBF9-7AC7-4AA3-B985-50863AD01C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275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028A-627D-4A57-A793-1427A11023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314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A64B8-D533-46CB-BE23-09EC8C841F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34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6898-B60C-4750-9114-007B3E5D27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50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E19D6-62C1-41B5-A8EB-57ADAC0C4F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84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2DC1DE-B12B-4156-A01B-CE198E9A79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259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485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485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48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485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C7267F-2342-4C3D-8B1D-FBB517659B2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18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B7A5-6440-411F-800F-30443121E45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88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2357D-2009-499C-927B-7E50C982B42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1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0D12-FF87-4E2E-9356-AC1723A97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58233-E958-4E7C-A850-C184354AF3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08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949A7-FEB5-4BE5-B13B-C0D6B326ECF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39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CD21-4D4F-4118-897B-212B59E2C57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544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731FE-DF2F-4824-898B-CCA4EE659BC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462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73A9-7045-43CB-8822-1E46FF8FF53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778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BB78C-62F1-41AC-B2C4-3930317B6F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81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8ABB-EA8C-4632-90A1-EAF5FD9A013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386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EE0F4-0C38-40A7-9A2F-FB2BB69AA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316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A0A79E-0EFC-43E4-920D-D6FFFA06FBC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847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2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485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485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48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485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C7267F-2342-4C3D-8B1D-FBB517659B2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6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3AB1F1F-6A33-4D74-9829-25328267E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37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38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38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8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kumimoji="0" lang="ru-RU" alt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kumimoji="0" lang="ru-RU" alt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6D91B-E127-4F73-B020-89592981298A}" type="slidenum">
              <a:rPr kumimoji="0" lang="ru-RU" altLang="ru-RU" smtClean="0">
                <a:solidFill>
                  <a:srgbClr val="FFFFFF"/>
                </a:solidFill>
                <a:latin typeface="Tahoma" panose="020B0604030504040204" pitchFamily="34" charset="0"/>
              </a:rPr>
              <a:pPr/>
              <a:t>‹#›</a:t>
            </a:fld>
            <a:endParaRPr kumimoji="0" lang="ru-RU" alt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753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BC7DAD82-7AB3-4D61-9A73-8CDECBC0C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ransition spd="slow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6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6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E020A4-F60D-4E75-94C1-D51388EDB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33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3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3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3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3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3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3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BEEB507-44BA-42C1-BC92-99BC6C14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3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8A96F95-CBCB-449A-8CC6-9823199BE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96 w 5184"/>
                <a:gd name="T3" fmla="*/ 3159 h 3159"/>
                <a:gd name="T4" fmla="*/ 52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0 w 556"/>
                <a:gd name="T5" fmla="*/ 3159 h 3159"/>
                <a:gd name="T6" fmla="*/ 57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29 w 4724"/>
                  <a:gd name="T7" fmla="*/ 12 h 12"/>
                  <a:gd name="T8" fmla="*/ 4829 w 4724"/>
                  <a:gd name="T9" fmla="*/ 0 h 12"/>
                  <a:gd name="T10" fmla="*/ 48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ru-RU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628 w 251"/>
                  <a:gd name="T5" fmla="*/ 12 h 12"/>
                  <a:gd name="T6" fmla="*/ 2628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8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8 w 251"/>
                  <a:gd name="T7" fmla="*/ 12 h 12"/>
                  <a:gd name="T8" fmla="*/ 258 w 251"/>
                  <a:gd name="T9" fmla="*/ 0 h 12"/>
                  <a:gd name="T10" fmla="*/ 258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ru-RU" smtClean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ru-RU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56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kumimoji="0" 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kumimoji="0" 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ED8EA71-D9A4-4DAF-849A-CDBCE6E2430E}" type="slidenum">
              <a:rPr kumimoji="0" lang="ru-RU" altLang="ru-RU" smtClean="0">
                <a:solidFill>
                  <a:srgbClr val="000000"/>
                </a:solidFill>
                <a:latin typeface="Tahoma" panose="020B0604030504040204" pitchFamily="34" charset="0"/>
              </a:rPr>
              <a:pPr/>
              <a:t>‹#›</a:t>
            </a:fld>
            <a:endParaRPr kumimoji="0" lang="ru-RU" alt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2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572153-8ED8-464E-A216-3530B1523A55}" type="slidenum">
              <a:rPr kumimoji="0" lang="ru-RU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37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38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38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8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kumimoji="0" lang="ru-RU" alt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kumimoji="0" lang="ru-RU" alt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6D91B-E127-4F73-B020-89592981298A}" type="slidenum">
              <a:rPr kumimoji="0" lang="ru-RU" altLang="ru-RU" smtClean="0">
                <a:solidFill>
                  <a:srgbClr val="FFFFFF"/>
                </a:solidFill>
                <a:latin typeface="Tahoma" panose="020B0604030504040204" pitchFamily="34" charset="0"/>
              </a:rPr>
              <a:pPr/>
              <a:t>‹#›</a:t>
            </a:fld>
            <a:endParaRPr kumimoji="0" lang="ru-RU" alt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347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37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7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ru-RU" smtClean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38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38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8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kumimoji="0" lang="ru-RU" alt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kumimoji="0" lang="ru-RU" alt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6D91B-E127-4F73-B020-89592981298A}" type="slidenum">
              <a:rPr kumimoji="0" lang="ru-RU" altLang="ru-RU" smtClean="0">
                <a:solidFill>
                  <a:srgbClr val="FFFFFF"/>
                </a:solidFill>
                <a:latin typeface="Tahoma" panose="020B0604030504040204" pitchFamily="34" charset="0"/>
              </a:rPr>
              <a:pPr/>
              <a:t>‹#›</a:t>
            </a:fld>
            <a:endParaRPr kumimoji="0" lang="ru-RU" alt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849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6-7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2-8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calend.ru/event/4424/" TargetMode="External"/><Relationship Id="rId5" Type="http://schemas.openxmlformats.org/officeDocument/2006/relationships/hyperlink" Target="http://www.calend.ru/person/3149/" TargetMode="External"/><Relationship Id="rId4" Type="http://schemas.openxmlformats.org/officeDocument/2006/relationships/hyperlink" Target="http://www.calend.ru/day/1-28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end.ru/person/1223/" TargetMode="External"/><Relationship Id="rId3" Type="http://schemas.openxmlformats.org/officeDocument/2006/relationships/hyperlink" Target="http://www.calend.ru/person/2817/" TargetMode="External"/><Relationship Id="rId7" Type="http://schemas.openxmlformats.org/officeDocument/2006/relationships/hyperlink" Target="http://www.calend.ru/person/1152/" TargetMode="External"/><Relationship Id="rId12" Type="http://schemas.openxmlformats.org/officeDocument/2006/relationships/hyperlink" Target="http://www.calend.ru/person/1837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calend.ru/person/2228/" TargetMode="External"/><Relationship Id="rId11" Type="http://schemas.openxmlformats.org/officeDocument/2006/relationships/hyperlink" Target="http://www.calend.ru/person/111/" TargetMode="External"/><Relationship Id="rId5" Type="http://schemas.openxmlformats.org/officeDocument/2006/relationships/hyperlink" Target="http://www.calend.ru/person/1452/" TargetMode="External"/><Relationship Id="rId10" Type="http://schemas.openxmlformats.org/officeDocument/2006/relationships/hyperlink" Target="http://www.calend.ru/person/3394/" TargetMode="External"/><Relationship Id="rId4" Type="http://schemas.openxmlformats.org/officeDocument/2006/relationships/hyperlink" Target="http://www.calend.ru/person/418/" TargetMode="External"/><Relationship Id="rId9" Type="http://schemas.openxmlformats.org/officeDocument/2006/relationships/hyperlink" Target="http://www.calend.ru/person/81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www.calend.ru/event/517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person/5364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www.calend.ru/day/10-4/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4-12/" TargetMode="External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jpeg"/><Relationship Id="rId5" Type="http://schemas.openxmlformats.org/officeDocument/2006/relationships/hyperlink" Target="http://www.calend.ru/person/1812/" TargetMode="External"/><Relationship Id="rId4" Type="http://schemas.openxmlformats.org/officeDocument/2006/relationships/hyperlink" Target="http://www.calend.ru/event/498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/>
              <a:t>8 февраля – День Науки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437063"/>
            <a:ext cx="6275387" cy="1368201"/>
          </a:xfrm>
        </p:spPr>
        <p:txBody>
          <a:bodyPr/>
          <a:lstStyle/>
          <a:p>
            <a:pPr eaLnBrk="1" hangingPunct="1"/>
            <a:r>
              <a:rPr lang="ru-RU" sz="2400" dirty="0" smtClean="0"/>
              <a:t> Учитель: </a:t>
            </a:r>
            <a:r>
              <a:rPr lang="ru-RU" sz="2400" dirty="0" err="1" smtClean="0"/>
              <a:t>Чомаева</a:t>
            </a:r>
            <a:r>
              <a:rPr lang="ru-RU" sz="2400" dirty="0" smtClean="0"/>
              <a:t> А. М.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Леонидович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Капица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(1894-1984)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физик, инженер и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инноватор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Видный организатор науки. Основатель Института физических проблем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16471" y="1495189"/>
            <a:ext cx="3481671" cy="236902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864212"/>
            <a:ext cx="8229600" cy="2445108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1921 по 1934 год работал в Кембридже под руководством Резерфорда. В 1934 году, приехал на время в СССР, но его не выпустили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чего прекратились исследования по разделению изотопов в газообразной смеси методом центрифугирования совместно с Полем Дираком. В 1945 году входил в состав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Спецкомитета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советскому атомному проекту, но его двухлетний план реализации атомного проекта не был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чем он попросил об отставке, просьба была удовлетворена. С 1946 по 1955 годы был уволен из государственных учреждений, но ему была оставлена возможность до 1950 года работать профессором в МГУ им. Ломоносова.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8896" cy="240486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Нобелевской премии по физике (1978) за открытие явления сверхтекучести жидкого гелия, ввёл в научный обиход термин «сверхтекучесть». Известен также работами в области физики низких температур, изучении сверхсильных магнитных полей и удержания высокотемпературной плазмы. Разработал высокопроизводительную промышленную установку для сжижения воздуха на базе турбодетандера. </a:t>
            </a:r>
          </a:p>
        </p:txBody>
      </p:sp>
    </p:spTree>
    <p:extLst>
      <p:ext uri="{BB962C8B-B14F-4D97-AF65-F5344CB8AC3E}">
        <p14:creationId xmlns:p14="http://schemas.microsoft.com/office/powerpoint/2010/main" val="2971257881"/>
      </p:ext>
    </p:extLst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Ландау Лев Давидович (1908-1968)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физик-теоретик, основатель научной школы, академик АН СССР. Лауреат Нобелевской премии по физике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5606349" cy="3845024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Ландау считается легендарной фигурой в истории советской и мировой науки. Квантовая механика, физика твёрдого тела, магнетизм, физика низких температур, сверхпроводимость и сверхтекучесть, физика космических лучей, астрофизика, гидродинамика, квантовая электродинамика, квантовая теория поля, физика атомного ядра и физика элементарных частиц, теория химических реакций, физика плазмы — вот далеко не полный перечень областей, фундаментальный вклад в которые внёс Л. Д. Ландау. Про него говорили, что в «огромном здании физики XX века для него не было запертых дверей».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107529" y="1417638"/>
            <a:ext cx="2582207" cy="24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08556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0" dirty="0" smtClean="0"/>
              <a:t>«Всё окружающее человека – вода, воздух, горы, деревья – </a:t>
            </a:r>
            <a:r>
              <a:rPr lang="ru-RU" sz="2800" i="1" dirty="0" smtClean="0"/>
              <a:t>обладают своими свойствами»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8064500" cy="46878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400" dirty="0" smtClean="0"/>
              <a:t>Ещё в глубокой древности, 2500 лет назад, некоторые учёные высказали предположение о строение вещества.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400" dirty="0" smtClean="0"/>
              <a:t>Греческий учёный </a:t>
            </a:r>
            <a:r>
              <a:rPr lang="ru-RU" sz="2400" b="1" i="1" dirty="0" err="1" smtClean="0"/>
              <a:t>Демокрит</a:t>
            </a:r>
            <a:r>
              <a:rPr lang="ru-RU" sz="2400" dirty="0" smtClean="0"/>
              <a:t> (460-370 до н.э.) считал, что все вещества в </a:t>
            </a:r>
            <a:r>
              <a:rPr lang="ru-RU" sz="2400" b="1" i="1" dirty="0" smtClean="0">
                <a:solidFill>
                  <a:srgbClr val="00B050"/>
                </a:solidFill>
              </a:rPr>
              <a:t>природе </a:t>
            </a:r>
            <a:r>
              <a:rPr lang="ru-RU" sz="2400" dirty="0" smtClean="0"/>
              <a:t> состоят из мельчайших частичек.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400" dirty="0" smtClean="0"/>
              <a:t>В научную теорию эта идея превратилась только в </a:t>
            </a:r>
            <a:r>
              <a:rPr lang="en-US" sz="2400" dirty="0" smtClean="0"/>
              <a:t>XVIII</a:t>
            </a:r>
            <a:r>
              <a:rPr lang="ru-RU" sz="2400" dirty="0" smtClean="0"/>
              <a:t> в. и получила дальнейшее развитие в </a:t>
            </a:r>
            <a:r>
              <a:rPr lang="en-US" sz="2400" dirty="0" smtClean="0"/>
              <a:t>XIX </a:t>
            </a:r>
            <a:r>
              <a:rPr lang="ru-RU" sz="2400" dirty="0" smtClean="0"/>
              <a:t>в.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2400" dirty="0" smtClean="0"/>
              <a:t>Возникновение представлений о строении вещества позволило объяснить многие явления, предсказать, как они будут протекать в тех или иных условиях.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1953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0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9" name="Freeform 29"/>
          <p:cNvSpPr>
            <a:spLocks/>
          </p:cNvSpPr>
          <p:nvPr/>
        </p:nvSpPr>
        <p:spPr bwMode="auto">
          <a:xfrm>
            <a:off x="611188" y="981075"/>
            <a:ext cx="8510587" cy="5292725"/>
          </a:xfrm>
          <a:custGeom>
            <a:avLst/>
            <a:gdLst/>
            <a:ahLst/>
            <a:cxnLst>
              <a:cxn ang="0">
                <a:pos x="0" y="3334"/>
              </a:cxn>
              <a:cxn ang="0">
                <a:pos x="1588" y="1837"/>
              </a:cxn>
              <a:cxn ang="0">
                <a:pos x="2858" y="2064"/>
              </a:cxn>
              <a:cxn ang="0">
                <a:pos x="4990" y="295"/>
              </a:cxn>
              <a:cxn ang="0">
                <a:pos x="5081" y="295"/>
              </a:cxn>
              <a:cxn ang="0">
                <a:pos x="5171" y="113"/>
              </a:cxn>
            </a:cxnLst>
            <a:rect l="0" t="0" r="r" b="b"/>
            <a:pathLst>
              <a:path w="5361" h="3334">
                <a:moveTo>
                  <a:pt x="0" y="3334"/>
                </a:moveTo>
                <a:cubicBezTo>
                  <a:pt x="556" y="2691"/>
                  <a:pt x="1112" y="2049"/>
                  <a:pt x="1588" y="1837"/>
                </a:cubicBezTo>
                <a:cubicBezTo>
                  <a:pt x="2064" y="1625"/>
                  <a:pt x="2291" y="2321"/>
                  <a:pt x="2858" y="2064"/>
                </a:cubicBezTo>
                <a:cubicBezTo>
                  <a:pt x="3425" y="1807"/>
                  <a:pt x="4619" y="590"/>
                  <a:pt x="4990" y="295"/>
                </a:cubicBezTo>
                <a:cubicBezTo>
                  <a:pt x="5361" y="0"/>
                  <a:pt x="5051" y="325"/>
                  <a:pt x="5081" y="295"/>
                </a:cubicBezTo>
                <a:cubicBezTo>
                  <a:pt x="5111" y="265"/>
                  <a:pt x="5141" y="189"/>
                  <a:pt x="5171" y="113"/>
                </a:cubicBez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6948488" y="1773238"/>
            <a:ext cx="1439862" cy="9366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96188" y="-26988"/>
            <a:ext cx="215900" cy="2735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2771775" y="1268413"/>
            <a:ext cx="215900" cy="2735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250825" y="5157788"/>
            <a:ext cx="1439863" cy="9366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4925" y="5949950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400" b="1">
                <a:solidFill>
                  <a:srgbClr val="000000"/>
                </a:solidFill>
                <a:latin typeface="Arial" charset="0"/>
              </a:rPr>
              <a:t>А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827088" y="3357563"/>
            <a:ext cx="215900" cy="2735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827088" y="4005263"/>
            <a:ext cx="215900" cy="2087562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692275" y="3573463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400" b="1">
                <a:solidFill>
                  <a:srgbClr val="000000"/>
                </a:solidFill>
                <a:latin typeface="Arial" charset="0"/>
              </a:rPr>
              <a:t>Б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2124075" y="3068638"/>
            <a:ext cx="1439863" cy="9366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2771775" y="2852738"/>
            <a:ext cx="215900" cy="1150937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4427538" y="3573463"/>
            <a:ext cx="1439862" cy="9366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5076825" y="1773238"/>
            <a:ext cx="215900" cy="2735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7596188" y="2276475"/>
            <a:ext cx="215900" cy="4333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076825" y="2997200"/>
            <a:ext cx="215900" cy="15113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7164388" y="2349500"/>
            <a:ext cx="576262" cy="360363"/>
          </a:xfrm>
          <a:custGeom>
            <a:avLst/>
            <a:gdLst>
              <a:gd name="G0" fmla="+- 5050 0 0"/>
              <a:gd name="G1" fmla="+- 21600 0 5050"/>
              <a:gd name="G2" fmla="*/ 5050 1 2"/>
              <a:gd name="G3" fmla="+- 21600 0 G2"/>
              <a:gd name="G4" fmla="+/ 5050 21600 2"/>
              <a:gd name="G5" fmla="+/ G1 0 2"/>
              <a:gd name="G6" fmla="*/ 21600 21600 5050"/>
              <a:gd name="G7" fmla="*/ G6 1 2"/>
              <a:gd name="G8" fmla="+- 21600 0 G7"/>
              <a:gd name="G9" fmla="*/ 21600 1 2"/>
              <a:gd name="G10" fmla="+- 5050 0 G9"/>
              <a:gd name="G11" fmla="?: G10 G8 0"/>
              <a:gd name="G12" fmla="?: G10 G7 21600"/>
              <a:gd name="T0" fmla="*/ 19075 w 21600"/>
              <a:gd name="T1" fmla="*/ 10800 h 21600"/>
              <a:gd name="T2" fmla="*/ 10800 w 21600"/>
              <a:gd name="T3" fmla="*/ 21600 h 21600"/>
              <a:gd name="T4" fmla="*/ 2525 w 21600"/>
              <a:gd name="T5" fmla="*/ 10800 h 21600"/>
              <a:gd name="T6" fmla="*/ 10800 w 21600"/>
              <a:gd name="T7" fmla="*/ 0 h 21600"/>
              <a:gd name="T8" fmla="*/ 4325 w 21600"/>
              <a:gd name="T9" fmla="*/ 4325 h 21600"/>
              <a:gd name="T10" fmla="*/ 17275 w 21600"/>
              <a:gd name="T11" fmla="*/ 172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050" y="21600"/>
                </a:lnTo>
                <a:lnTo>
                  <a:pt x="165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7596188" y="2349500"/>
            <a:ext cx="576262" cy="360363"/>
          </a:xfrm>
          <a:custGeom>
            <a:avLst/>
            <a:gdLst>
              <a:gd name="G0" fmla="+- 5050 0 0"/>
              <a:gd name="G1" fmla="+- 21600 0 5050"/>
              <a:gd name="G2" fmla="*/ 5050 1 2"/>
              <a:gd name="G3" fmla="+- 21600 0 G2"/>
              <a:gd name="G4" fmla="+/ 5050 21600 2"/>
              <a:gd name="G5" fmla="+/ G1 0 2"/>
              <a:gd name="G6" fmla="*/ 21600 21600 5050"/>
              <a:gd name="G7" fmla="*/ G6 1 2"/>
              <a:gd name="G8" fmla="+- 21600 0 G7"/>
              <a:gd name="G9" fmla="*/ 21600 1 2"/>
              <a:gd name="G10" fmla="+- 5050 0 G9"/>
              <a:gd name="G11" fmla="?: G10 G8 0"/>
              <a:gd name="G12" fmla="?: G10 G7 21600"/>
              <a:gd name="T0" fmla="*/ 19075 w 21600"/>
              <a:gd name="T1" fmla="*/ 10800 h 21600"/>
              <a:gd name="T2" fmla="*/ 10800 w 21600"/>
              <a:gd name="T3" fmla="*/ 21600 h 21600"/>
              <a:gd name="T4" fmla="*/ 2525 w 21600"/>
              <a:gd name="T5" fmla="*/ 10800 h 21600"/>
              <a:gd name="T6" fmla="*/ 10800 w 21600"/>
              <a:gd name="T7" fmla="*/ 0 h 21600"/>
              <a:gd name="T8" fmla="*/ 4325 w 21600"/>
              <a:gd name="T9" fmla="*/ 4325 h 21600"/>
              <a:gd name="T10" fmla="*/ 17275 w 21600"/>
              <a:gd name="T11" fmla="*/ 172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050" y="21600"/>
                </a:lnTo>
                <a:lnTo>
                  <a:pt x="165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8316913" y="1916113"/>
            <a:ext cx="792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400" b="1">
                <a:solidFill>
                  <a:srgbClr val="000000"/>
                </a:solidFill>
                <a:latin typeface="Arial" charset="0"/>
              </a:rPr>
              <a:t>Д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4284663" y="4437063"/>
            <a:ext cx="792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400" b="1">
                <a:solidFill>
                  <a:srgbClr val="000000"/>
                </a:solidFill>
                <a:latin typeface="Arial" charset="0"/>
              </a:rPr>
              <a:t>С</a:t>
            </a:r>
          </a:p>
        </p:txBody>
      </p:sp>
      <p:sp>
        <p:nvSpPr>
          <p:cNvPr id="35872" name="Freeform 32"/>
          <p:cNvSpPr>
            <a:spLocks/>
          </p:cNvSpPr>
          <p:nvPr/>
        </p:nvSpPr>
        <p:spPr bwMode="auto">
          <a:xfrm>
            <a:off x="8820150" y="1268413"/>
            <a:ext cx="28892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91"/>
              </a:cxn>
              <a:cxn ang="0">
                <a:pos x="182" y="136"/>
              </a:cxn>
            </a:cxnLst>
            <a:rect l="0" t="0" r="r" b="b"/>
            <a:pathLst>
              <a:path w="182" h="136">
                <a:moveTo>
                  <a:pt x="0" y="0"/>
                </a:moveTo>
                <a:cubicBezTo>
                  <a:pt x="53" y="34"/>
                  <a:pt x="106" y="68"/>
                  <a:pt x="136" y="91"/>
                </a:cubicBezTo>
                <a:cubicBezTo>
                  <a:pt x="166" y="114"/>
                  <a:pt x="174" y="129"/>
                  <a:pt x="182" y="136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kumimoji="0"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908175" y="5445125"/>
            <a:ext cx="7488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400" b="1" i="1">
                <a:solidFill>
                  <a:srgbClr val="000000"/>
                </a:solidFill>
                <a:latin typeface="Arial" charset="0"/>
              </a:rPr>
              <a:t>Воздух имеет массу и эта масса оказывает давление на земную поверхность и все предметы, находящиеся на ней.</a:t>
            </a:r>
          </a:p>
        </p:txBody>
      </p:sp>
      <p:pic>
        <p:nvPicPr>
          <p:cNvPr id="35876" name="Picture 36" descr="180px-Libr03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2376488" cy="2879725"/>
          </a:xfrm>
          <a:prstGeom prst="rect">
            <a:avLst/>
          </a:prstGeom>
          <a:noFill/>
          <a:ln w="28575">
            <a:solidFill>
              <a:srgbClr val="333399"/>
            </a:solidFill>
            <a:prstDash val="dash"/>
            <a:miter lim="800000"/>
            <a:headEnd/>
            <a:tailEnd/>
          </a:ln>
        </p:spPr>
      </p:pic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2411413" y="44450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400" b="1">
                <a:solidFill>
                  <a:srgbClr val="3333FF"/>
                </a:solidFill>
                <a:latin typeface="Arial" charset="0"/>
              </a:rPr>
              <a:t>Еванджелиста Торричелли</a:t>
            </a:r>
          </a:p>
        </p:txBody>
      </p:sp>
    </p:spTree>
    <p:extLst>
      <p:ext uri="{BB962C8B-B14F-4D97-AF65-F5344CB8AC3E}">
        <p14:creationId xmlns:p14="http://schemas.microsoft.com/office/powerpoint/2010/main" val="1574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3331" y="277813"/>
            <a:ext cx="4240082" cy="60496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60032" y="836712"/>
            <a:ext cx="3841981" cy="5616624"/>
          </a:xfrm>
        </p:spPr>
        <p:txBody>
          <a:bodyPr/>
          <a:lstStyle/>
          <a:p>
            <a:pPr marL="0" lvl="0" indent="0"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b="1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весомость воздуха привела людей в замешательство в 1638 году, когда не удалась затея герцога Тосканского украсить сады Флоренции фонтанами - вода не поднималась выше 10,3 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042499"/>
      </p:ext>
    </p:extLst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77813"/>
            <a:ext cx="3940191" cy="622739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124744"/>
            <a:ext cx="4038600" cy="5380464"/>
          </a:xfrm>
        </p:spPr>
        <p:txBody>
          <a:bodyPr/>
          <a:lstStyle/>
          <a:p>
            <a:pPr marL="0" lvl="0" indent="0"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800" b="1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Поиски причин упрямства воды и опыты с более тяжелой жидкостью - ртутью, предпринятые в 1643г. Торричелли, привели к открытию атмосферного давления.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099422"/>
      </p:ext>
    </p:extLst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61" y="277813"/>
            <a:ext cx="8644877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96068"/>
      </p:ext>
    </p:extLst>
  </p:cSld>
  <p:clrMapOvr>
    <a:masterClrMapping/>
  </p:clrMapOvr>
  <p:transition spd="slow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>
                <a:solidFill>
                  <a:srgbClr val="00B050"/>
                </a:solidFill>
                <a:effectLst/>
                <a:latin typeface="Arial"/>
              </a:rPr>
              <a:t>Что мы знаем о Мертвом море?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43277"/>
            <a:ext cx="3807183" cy="317944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67944" y="1543277"/>
            <a:ext cx="4038600" cy="4277072"/>
          </a:xfrm>
        </p:spPr>
        <p:txBody>
          <a:bodyPr/>
          <a:lstStyle/>
          <a:p>
            <a:pPr lvl="0" algn="ctr" eaLnBrk="1" hangingPunct="1">
              <a:buClrTx/>
              <a:buSzTx/>
              <a:buNone/>
            </a:pPr>
            <a:r>
              <a:rPr lang="ru-RU" alt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 мертвого моря содержит не 2-3</a:t>
            </a:r>
            <a:r>
              <a:rPr lang="en-US" alt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соли как большинство морей и океанов, а более 27</a:t>
            </a:r>
            <a:r>
              <a:rPr lang="en-US" alt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 глубиной соленость растет. В результате вода Мертвого моря значительно тяжелее обыкновенной морской воды, утонуть в такой тяжелой жидкости практически нельзя</a:t>
            </a:r>
            <a:r>
              <a:rPr lang="ru-RU" alt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16691"/>
      </p:ext>
    </p:extLst>
  </p:cSld>
  <p:clrMapOvr>
    <a:masterClrMapping/>
  </p:clrMapOvr>
  <p:transition spd="slow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003232" cy="4493096"/>
          </a:xfrm>
        </p:spPr>
        <p:txBody>
          <a:bodyPr/>
          <a:lstStyle/>
          <a:p>
            <a:pPr marL="274320" lvl="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800" i="1" kern="120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Капиллярными явлениями называют подъем или опускание жидкости в трубках малого диаметра – капиллярах.</a:t>
            </a:r>
          </a:p>
          <a:p>
            <a:pPr marL="82296" lvl="0" indent="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ru-RU" sz="2800" kern="1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800" kern="120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kern="120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Смачивающие жидкости поднимаются по капиллярам, не смачивающие – опускаются. 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41346"/>
      </p:ext>
    </p:extLst>
  </p:cSld>
  <p:clrMapOvr>
    <a:masterClrMapping/>
  </p:clrMapOvr>
  <p:transition spd="slow"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«Капиллярные явления в растительном мире»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493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потребляющий влагу орган, где постоянно нужна вода это лист, расположенный далеко от корня. Решение этой проблемы очевидно: надо перекачать избыток воды из корня в листья. Роль такого водопровода берёт на себя стебель. Он доставляет воду к листьям по специальным трубочкам – капиллярам.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2040" y="1600200"/>
            <a:ext cx="3070858" cy="44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50469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8713787" cy="6480175"/>
          </a:xfrm>
          <a:noFill/>
        </p:spPr>
      </p:pic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День российской науки</a:t>
            </a:r>
            <a:br>
              <a:rPr lang="ru-RU" sz="4000" smtClean="0"/>
            </a:br>
            <a:r>
              <a:rPr lang="ru-RU" sz="4000" smtClean="0"/>
              <a:t>8 февраля </a:t>
            </a: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900113" y="873125"/>
            <a:ext cx="7559675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kumimoji="0" lang="ru-RU" sz="2800">
              <a:solidFill>
                <a:schemeClr val="bg1"/>
              </a:solidFill>
            </a:endParaRPr>
          </a:p>
          <a:p>
            <a:pPr algn="ctr"/>
            <a:endParaRPr kumimoji="0" lang="ru-RU" sz="2800">
              <a:solidFill>
                <a:schemeClr val="bg1"/>
              </a:solidFill>
            </a:endParaRPr>
          </a:p>
          <a:p>
            <a:pPr algn="ctr"/>
            <a:endParaRPr kumimoji="0" lang="ru-RU" sz="2800">
              <a:solidFill>
                <a:schemeClr val="bg1"/>
              </a:solidFill>
            </a:endParaRPr>
          </a:p>
          <a:p>
            <a:pPr algn="ctr"/>
            <a:r>
              <a:rPr kumimoji="0" lang="ru-RU" sz="2800">
                <a:solidFill>
                  <a:schemeClr val="bg1"/>
                </a:solidFill>
                <a:hlinkClick r:id="rId3"/>
              </a:rPr>
              <a:t>7 июня</a:t>
            </a:r>
            <a:r>
              <a:rPr kumimoji="0" lang="ru-RU" sz="2800">
                <a:solidFill>
                  <a:schemeClr val="bg1"/>
                </a:solidFill>
              </a:rPr>
              <a:t> 1999 года Указом президента Российской Федерации был установлен День российской науки с датой празднования 8 февраля. В Указе говорится, что праздник был установлен «учитывая выдающуюся роль отечественной науки в развитии государства и общества, следуя историческим традициям и в ознаменование 275-летия со дня основания в России Академии наук».</a:t>
            </a:r>
            <a:r>
              <a:rPr kumimoji="0" lang="ru-RU"/>
              <a:t/>
            </a:r>
            <a:br>
              <a:rPr kumimoji="0" lang="ru-RU"/>
            </a:br>
            <a:r>
              <a:rPr kumimoji="0" lang="ru-RU"/>
              <a:t/>
            </a:r>
            <a:br>
              <a:rPr kumimoji="0" lang="ru-RU"/>
            </a:br>
            <a:endParaRPr kumimoji="0"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295400" y="228600"/>
            <a:ext cx="63627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48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Реактивное движение </a:t>
            </a:r>
          </a:p>
          <a:p>
            <a:pPr algn="ctr"/>
            <a:r>
              <a:rPr kumimoji="0" lang="ru-RU" altLang="ru-RU" sz="48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живых организмов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90600" y="1828800"/>
            <a:ext cx="7772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kumimoji="0"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принципу реактивного движения передвигаются некоторые представители животного мира, например, кальмары и осьминоги. Они способны развивать скорость 60 - 70 км/ч.</a:t>
            </a:r>
          </a:p>
        </p:txBody>
      </p:sp>
      <p:pic>
        <p:nvPicPr>
          <p:cNvPr id="10244" name="Picture 7" descr="im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3810000" cy="190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8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3886200" cy="187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386381" y="807654"/>
            <a:ext cx="2819400" cy="26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None/>
            </a:pP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Кальмар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осьминог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движутся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реактивным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образом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Всасывая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с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силой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выталкивая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воду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они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скользят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волнах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точно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живые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ракеты</a:t>
            </a:r>
            <a:r>
              <a:rPr kumimoji="0" lang="en-GB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1125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None/>
            </a:pPr>
            <a:endParaRPr kumimoji="0" lang="en-GB" altLang="ru-RU" b="1" dirty="0" smtClean="0">
              <a:solidFill>
                <a:srgbClr val="FFFFFF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40" y="972180"/>
            <a:ext cx="255587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6788"/>
            <a:ext cx="2819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3016"/>
            <a:ext cx="3124200" cy="30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191000" y="3562566"/>
            <a:ext cx="3810000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Бешеный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огурец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растет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побережье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Черного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моря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>
              <a:spcBef>
                <a:spcPts val="1125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Стоит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только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слегка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прикоснуться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к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созревшему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плоду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,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похожему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огурчик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как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он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отскакивает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плодоножки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а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через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образовавшееся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отверстие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из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плода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фонтаном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бьют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семена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со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altLang="ru-RU" b="1" dirty="0" err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слизью</a:t>
            </a:r>
            <a:r>
              <a:rPr kumimoji="0" lang="en-GB" altLang="ru-RU" b="1" dirty="0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827584" y="92849"/>
            <a:ext cx="770485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kumimoji="0" lang="en-GB" altLang="ru-RU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Примеры</a:t>
            </a:r>
            <a:r>
              <a:rPr kumimoji="0" lang="en-GB" alt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реактивного</a:t>
            </a:r>
            <a:r>
              <a:rPr kumimoji="0" lang="en-GB" alt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GB" altLang="ru-RU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движения</a:t>
            </a:r>
            <a:r>
              <a:rPr kumimoji="0" lang="en-GB" alt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kumimoji="0" lang="en-GB" altLang="ru-RU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природе</a:t>
            </a:r>
            <a:endParaRPr kumimoji="0" lang="en-GB" altLang="ru-RU" sz="2800" dirty="0" smtClean="0">
              <a:solidFill>
                <a:srgbClr val="FFFF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6708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516688" y="0"/>
            <a:ext cx="2627312" cy="3124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defTabSz="449263"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ru-RU" sz="2000">
              <a:solidFill>
                <a:srgbClr val="FFFF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228600"/>
            <a:ext cx="2555875" cy="35004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7200" lvl="1" indent="0" algn="ctr" defTabSz="449263">
              <a:spcBef>
                <a:spcPts val="400"/>
              </a:spcBef>
              <a:buFont typeface="Wingdings" panose="05000000000000000000" pitchFamily="2" charset="2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ru-RU" sz="2000"/>
              <a:t>Если корабль должен совершить посадку, то ракету разворачивают на 180 градусов, чтобы сопло оказалось впереди. Тогда вырывающийся из ракеты газ сообщает ей импульс, направленный против её скорости</a:t>
            </a:r>
          </a:p>
        </p:txBody>
      </p:sp>
    </p:spTree>
    <p:extLst>
      <p:ext uri="{BB962C8B-B14F-4D97-AF65-F5344CB8AC3E}">
        <p14:creationId xmlns:p14="http://schemas.microsoft.com/office/powerpoint/2010/main" val="419504463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Петр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92150"/>
            <a:ext cx="3771900" cy="4762500"/>
          </a:xfrm>
        </p:spPr>
      </p:pic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5003800" y="249238"/>
            <a:ext cx="33845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kumimoji="0" lang="ru-RU" sz="2400"/>
          </a:p>
          <a:p>
            <a:r>
              <a:rPr kumimoji="0" lang="ru-RU" sz="2400">
                <a:hlinkClick r:id="rId3"/>
              </a:rPr>
              <a:t>8 февраля</a:t>
            </a:r>
            <a:r>
              <a:rPr kumimoji="0" lang="ru-RU" sz="2400"/>
              <a:t> 1724 года  (</a:t>
            </a:r>
            <a:r>
              <a:rPr kumimoji="0" lang="ru-RU" sz="2400">
                <a:hlinkClick r:id="rId4"/>
              </a:rPr>
              <a:t>28 января</a:t>
            </a:r>
            <a:r>
              <a:rPr kumimoji="0" lang="ru-RU" sz="2400"/>
              <a:t> по старому стилю) Указом правительствующего Сената по распоряжению </a:t>
            </a:r>
            <a:r>
              <a:rPr kumimoji="0" lang="ru-RU" sz="2400">
                <a:hlinkClick r:id="rId5"/>
              </a:rPr>
              <a:t>Петра I</a:t>
            </a:r>
            <a:r>
              <a:rPr kumimoji="0" lang="ru-RU" sz="2400"/>
              <a:t> в России </a:t>
            </a:r>
            <a:r>
              <a:rPr kumimoji="0" lang="ru-RU" sz="2400">
                <a:hlinkClick r:id="rId6"/>
              </a:rPr>
              <a:t>была основана Академия наук</a:t>
            </a:r>
            <a:r>
              <a:rPr kumimoji="0" lang="ru-RU" sz="2400"/>
              <a:t>. </a:t>
            </a:r>
          </a:p>
          <a:p>
            <a:endParaRPr kumimoji="0" lang="ru-RU" sz="2400"/>
          </a:p>
          <a:p>
            <a:endParaRPr kumimoji="0" lang="ru-RU" sz="2400"/>
          </a:p>
          <a:p>
            <a:r>
              <a:rPr kumimoji="0" lang="ru-RU" sz="2000"/>
              <a:t>В 1925 году она была переименована в Академию наук СССР, а в 1991 году — в Российскую Академию наук.</a:t>
            </a:r>
            <a:br>
              <a:rPr kumimoji="0" lang="ru-RU" sz="2000"/>
            </a:br>
            <a:r>
              <a:rPr kumimoji="0" lang="ru-RU"/>
              <a:t/>
            </a:r>
            <a:br>
              <a:rPr kumimoji="0" lang="ru-RU"/>
            </a:br>
            <a:endParaRPr kumimoji="0"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335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Михаил Васильевич Ломоносов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Иван Петрович Павлов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5"/>
              </a:rPr>
              <a:t>Дмитрий Иванович Менделеев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6"/>
              </a:rPr>
              <a:t>Константин Эдуардович Циолковский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7"/>
              </a:rPr>
              <a:t>Петр Леонидович Капица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8"/>
              </a:rPr>
              <a:t>Лев Давидович Ландау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9"/>
              </a:rPr>
              <a:t>Игорь Васильевич Курчатов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10"/>
              </a:rPr>
              <a:t>Павел Сергеевич Александров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11"/>
              </a:rPr>
              <a:t>Сергей Павлович Королев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— вот только малая часть имен российских ученых, внесших вклад в мировую науку. Россия стала первой страной, где было разработано учение о биосфере, впервые в мире в космос запущен искусственный спутник Земли, введена в эксплуатацию первая в мире атомная станция.</a:t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Четырнадцать российских и советских ученых были отмечены Нобелевскими премиями. Первым из удостоенных, в 1904 году, стал академик И. П. Павлов за работу по физиологии пищеварения, далее, в 1908 году, — 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12"/>
              </a:rPr>
              <a:t>И. И. Мечников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за труды по иммунитету. Последним российским лауреатом стал физик К. С. Новосёлов, в 2010 году получивший Нобелевскую премию за новаторские эксперименты по исследованию двумерного материала графена.</a:t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настоящее время в структуру Российской академии наук (РАН) входят девять отделений по областям и направлениям науки, и три региональных отделения, а также 15 региональных научных центров.</a:t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Всего в Академии насчитывается 470 научных учреждений, более 55 тысяч научных сотрудников, в том числе, более 500 академиков и 800 членов-корреспондентов.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Ломонос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908050"/>
            <a:ext cx="2286000" cy="1609725"/>
          </a:xfrm>
          <a:noFill/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Михаил Васильевич Ломоносов (1711-1765)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первый русский учёный-естествоиспытатель, основатель МГУ</a:t>
            </a:r>
            <a:r>
              <a:rPr lang="ru-RU" sz="3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8964612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Его вклад в российскую науку трудно переоценить. Ученый-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естествоиспытатель, поэт, реформатор русского языка; первый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русский академик Петербургской Академии наук (1745),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член Академии художеств (1763). </a:t>
            </a:r>
            <a:b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1755 году по инициативе Ломоносова </a:t>
            </a: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основан Московский университет</a:t>
            </a: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которому в 1940 присвоено имя Ломоносова. Открытия Ломоносова обогатили многие отрасли знания. Он развил атомно-молекулярные представления о строении вещества, высказал принцип сохранения материи и движения, заложил основы физической химии, исследовал атмосферное электричество и силу тяжести. Выдвинул учение о свете. Создал ряд оптических приборов. Открыл атмосферу на планете Венера. Описал строение Земли, объяснил происхождение многих полезных ископаемых и минералов. </a:t>
            </a:r>
            <a:b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Он был крупнейшим поэтом XVIII века, создателем русской оды философского и высокого гражданского звучания, автором поэм, поэтических посланий, трагедий, сатир, филологических трудов и научной грамматики русского языка. Он возродил искусство мозаики и производство смальты и вместе с учениками создавал мозаичные картины. Автор трудов по истории России.</a:t>
            </a:r>
            <a:b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700" b="1" smtClean="0">
                <a:solidFill>
                  <a:srgbClr val="33CCCC"/>
                </a:solidFill>
              </a:rPr>
              <a:t>Илья Ильич Мечников</a:t>
            </a:r>
            <a:r>
              <a:rPr lang="ru-RU" sz="2700" smtClean="0">
                <a:solidFill>
                  <a:srgbClr val="33CCCC"/>
                </a:solidFill>
              </a:rPr>
              <a:t> (1845-1916)</a:t>
            </a:r>
            <a:br>
              <a:rPr lang="ru-RU" sz="2700" smtClean="0">
                <a:solidFill>
                  <a:srgbClr val="33CCCC"/>
                </a:solidFill>
              </a:rPr>
            </a:br>
            <a:r>
              <a:rPr lang="ru-RU" sz="2300" smtClean="0">
                <a:solidFill>
                  <a:srgbClr val="33CCCC"/>
                </a:solidFill>
              </a:rPr>
              <a:t>русский и французский биолог, лауреат Нобелевской премии в области физиологии и медицины за 1908 год</a:t>
            </a:r>
          </a:p>
        </p:txBody>
      </p:sp>
      <p:pic>
        <p:nvPicPr>
          <p:cNvPr id="25603" name="Picture 4" descr="Илья Мечник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628775"/>
            <a:ext cx="2881313" cy="2030413"/>
          </a:xfrm>
          <a:noFill/>
        </p:spPr>
      </p:pic>
      <p:sp>
        <p:nvSpPr>
          <p:cNvPr id="25604" name="Rectangle 9"/>
          <p:cNvSpPr>
            <a:spLocks noGrp="1" noChangeArrowheads="1"/>
          </p:cNvSpPr>
          <p:nvPr>
            <p:ph sz="quarter" idx="3"/>
          </p:nvPr>
        </p:nvSpPr>
        <p:spPr>
          <a:xfrm>
            <a:off x="4648200" y="4108450"/>
            <a:ext cx="4038600" cy="198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33CCCC"/>
                </a:solidFill>
                <a:effectLst/>
              </a:rPr>
              <a:t>	За свои работы в 1908 году удостоен Нобелевской премии в области физиологии и медицины за теорию фагоцитоза.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611188" y="1514475"/>
            <a:ext cx="53784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/>
              <a:t>В 1882 году Мечников открывает явление фагоцитоза и разрабатывает фагоцитарную теорию иммунитета. Издаёт множество трудов по бактериологическим вопросам, в частности рассматривает проблемы возникновения и развития холеры, туберкулёза и множества иных инфекционных заболеваний.</a:t>
            </a:r>
            <a:br>
              <a:rPr kumimoji="0" lang="ru-RU"/>
            </a:br>
            <a:r>
              <a:rPr kumimoji="0" lang="ru-RU"/>
              <a:t/>
            </a:r>
            <a:br>
              <a:rPr kumimoji="0" lang="ru-RU"/>
            </a:br>
            <a:r>
              <a:rPr kumimoji="0" lang="ru-RU"/>
              <a:t>В 1887 году Илья Ильич эмигрировал</a:t>
            </a:r>
          </a:p>
          <a:p>
            <a:r>
              <a:rPr kumimoji="0" lang="ru-RU"/>
              <a:t> во Францию, где </a:t>
            </a:r>
            <a:r>
              <a:rPr kumimoji="0" lang="ru-RU">
                <a:hlinkClick r:id="rId3"/>
              </a:rPr>
              <a:t>Луи Пастер</a:t>
            </a:r>
            <a:r>
              <a:rPr kumimoji="0" lang="ru-RU"/>
              <a:t> </a:t>
            </a:r>
          </a:p>
          <a:p>
            <a:r>
              <a:rPr kumimoji="0" lang="ru-RU"/>
              <a:t>предложил ему возглавить лабораторию в Парижском институте. С начала 1905 года Мечников становится заместителем</a:t>
            </a:r>
          </a:p>
          <a:p>
            <a:r>
              <a:rPr kumimoji="0" lang="ru-RU"/>
              <a:t> директора этого института.</a:t>
            </a:r>
            <a:br>
              <a:rPr kumimoji="0" lang="ru-RU"/>
            </a:br>
            <a:r>
              <a:rPr kumimoji="0" lang="ru-RU"/>
              <a:t/>
            </a:r>
            <a:br>
              <a:rPr kumimoji="0" lang="ru-RU"/>
            </a:br>
            <a:r>
              <a:rPr kumimoji="0" lang="ru-RU"/>
              <a:t/>
            </a:r>
            <a:br>
              <a:rPr kumimoji="0" lang="ru-RU"/>
            </a:br>
            <a:r>
              <a:rPr kumimoji="0" lang="ru-RU"/>
              <a:t/>
            </a:r>
            <a:br>
              <a:rPr kumimoji="0" lang="ru-RU"/>
            </a:br>
            <a:endParaRPr kumimoji="0"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Константин Эдуардович Циолковский(1857-1935)</a:t>
            </a:r>
            <a:b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основоположник современной космонавтики</a:t>
            </a:r>
            <a:r>
              <a:rPr lang="ru-RU" sz="3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5875" y="1341438"/>
            <a:ext cx="6264275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С 1896 года Циолковский систематически занимался теорией движения реактивных аппаратов и предложил ряд схем ракет дальнего действия и ракет для межпланетных путешествий. После Октябрьской революции 1917 года он много и плодотворно работал над созданием теории полета реактивных самолетов, изобрел свою схему газотурбинного двигателя. В 1927 году опубликовал теорию и схему поезда на воздушной подушке.</a:t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Именно Циолковский считал, что развитие жизни на одной из планет Вселенной достигнет такого могущества и совершенства, что это позволит преодолевать силы тяготения и распространять жизнь по Вселенной.</a:t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6628" name="Picture 4" descr="Константин Циолков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60575"/>
            <a:ext cx="2736850" cy="2006600"/>
          </a:xfr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600" b="1" smtClean="0">
                <a:solidFill>
                  <a:schemeClr val="hlink"/>
                </a:solidFill>
              </a:rPr>
              <a:t>Сергей Павлович Королев</a:t>
            </a:r>
            <a:r>
              <a:rPr lang="ru-RU" sz="2600" smtClean="0">
                <a:solidFill>
                  <a:schemeClr val="hlink"/>
                </a:solidFill>
              </a:rPr>
              <a:t> (1907-1966)</a:t>
            </a:r>
            <a:br>
              <a:rPr lang="ru-RU" sz="2600" smtClean="0">
                <a:solidFill>
                  <a:schemeClr val="hlink"/>
                </a:solidFill>
              </a:rPr>
            </a:br>
            <a:r>
              <a:rPr lang="ru-RU" sz="2000" smtClean="0">
                <a:solidFill>
                  <a:schemeClr val="hlink"/>
                </a:solidFill>
              </a:rPr>
              <a:t>советский ученый, основоположник практической космонавтики</a:t>
            </a:r>
            <a:r>
              <a:rPr lang="ru-RU" sz="3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27651" name="Picture 9" descr="Сергей Кооле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1268413"/>
            <a:ext cx="1973262" cy="1501775"/>
          </a:xfrm>
          <a:noFill/>
        </p:spPr>
      </p:pic>
      <p:pic>
        <p:nvPicPr>
          <p:cNvPr id="27652" name="Picture 11" descr="Сергей Коолев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630988" y="5008563"/>
            <a:ext cx="73025" cy="55562"/>
          </a:xfrm>
          <a:noFill/>
        </p:spPr>
      </p:pic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1042988" y="2079625"/>
            <a:ext cx="792162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kumimoji="0" lang="ru-RU" sz="2400"/>
          </a:p>
          <a:p>
            <a:endParaRPr kumimoji="0" lang="ru-RU" sz="2400"/>
          </a:p>
          <a:p>
            <a:r>
              <a:rPr kumimoji="0" lang="ru-RU" sz="2400"/>
              <a:t>Еще до войны Королев создал эффективно работавший ракетный двигатель. Однако в конце тридцатых годов он был арестован и смог возобновить работу только после войны. </a:t>
            </a:r>
            <a:br>
              <a:rPr kumimoji="0" lang="ru-RU" sz="2400"/>
            </a:br>
            <a:r>
              <a:rPr kumimoji="0" lang="ru-RU" sz="2400"/>
              <a:t>Под руководством Королева были созданы первые баллистические и геофизические ракеты. </a:t>
            </a:r>
            <a:r>
              <a:rPr kumimoji="0" lang="ru-RU" sz="2400">
                <a:hlinkClick r:id="rId5"/>
              </a:rPr>
              <a:t>4 октября</a:t>
            </a:r>
            <a:r>
              <a:rPr kumimoji="0" lang="ru-RU" sz="2400"/>
              <a:t> 1957 года сконструированная им ракета вывела на орбиту первый искусственный спутник Земли. С этого дня и началась эра практической космонавтики.</a:t>
            </a:r>
            <a:r>
              <a:rPr kumimoji="0" lang="ru-RU"/>
              <a:t> </a:t>
            </a:r>
            <a:br>
              <a:rPr kumimoji="0" lang="ru-RU"/>
            </a:br>
            <a:r>
              <a:rPr kumimoji="0" lang="ru-RU"/>
              <a:t/>
            </a:r>
            <a:br>
              <a:rPr kumimoji="0" lang="ru-RU"/>
            </a:br>
            <a:r>
              <a:rPr kumimoji="0" lang="ru-RU"/>
              <a:t/>
            </a:r>
            <a:br>
              <a:rPr kumimoji="0" lang="ru-RU"/>
            </a:br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hlinkClick r:id="rId3"/>
              </a:rPr>
              <a:t>12 апреля</a:t>
            </a:r>
            <a:r>
              <a:rPr lang="ru-RU" sz="2400" smtClean="0"/>
              <a:t> 1961 года Королев вместе со своим коллективом осуществил </a:t>
            </a:r>
            <a:r>
              <a:rPr lang="ru-RU" sz="2400" smtClean="0">
                <a:hlinkClick r:id="rId4"/>
              </a:rPr>
              <a:t>успешный запуск</a:t>
            </a:r>
            <a:r>
              <a:rPr lang="ru-RU" sz="2400" smtClean="0"/>
              <a:t> космического корабля «Восток-1» с космонавтом </a:t>
            </a:r>
            <a:r>
              <a:rPr lang="ru-RU" sz="2400" smtClean="0">
                <a:hlinkClick r:id="rId5"/>
              </a:rPr>
              <a:t>Юрием Гагариным</a:t>
            </a:r>
            <a:r>
              <a:rPr lang="ru-RU" sz="2400" smtClean="0"/>
              <a:t> на борту.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>
                <a:effectLst/>
              </a:rPr>
              <a:t>	С этого полета началась эра пилотируемой космонавтики. Аналогичный полет в США был осуществлен более года спустя. 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>В 1958 году Королев получил звание академика. Он был дважды Героем Социалистического Труда, но за рубежом его не знали, так как его работа была засекречена. </a:t>
            </a:r>
            <a:br>
              <a:rPr lang="ru-RU" sz="1800" smtClean="0">
                <a:effectLst/>
              </a:rPr>
            </a:br>
            <a:r>
              <a:rPr lang="ru-RU" sz="1800" smtClean="0">
                <a:effectLst/>
              </a:rPr>
              <a:t/>
            </a:r>
            <a:br>
              <a:rPr lang="ru-RU" sz="1800" smtClean="0">
                <a:effectLst/>
              </a:rPr>
            </a:br>
            <a:endParaRPr lang="ru-RU" sz="1800" smtClean="0">
              <a:effectLst/>
            </a:endParaRPr>
          </a:p>
        </p:txBody>
      </p:sp>
      <p:pic>
        <p:nvPicPr>
          <p:cNvPr id="28676" name="Picture 4" descr="imag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219700" y="2060575"/>
            <a:ext cx="3362325" cy="2535238"/>
          </a:xfrm>
          <a:noFill/>
        </p:spPr>
      </p:pic>
      <p:sp>
        <p:nvSpPr>
          <p:cNvPr id="1556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4668838"/>
            <a:ext cx="8229600" cy="2189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r>
              <a:rPr lang="ru-RU" sz="2400" smtClean="0"/>
              <a:t>Под руководством Королева были созданы три поколения космических кораблей: «Восток», «Восход» и «Союз». 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умерки">
  <a:themeElements>
    <a:clrScheme name="Сумерки 7">
      <a:dk1>
        <a:srgbClr val="000000"/>
      </a:dk1>
      <a:lt1>
        <a:srgbClr val="C4D6BE"/>
      </a:lt1>
      <a:dk2>
        <a:srgbClr val="339966"/>
      </a:dk2>
      <a:lt2>
        <a:srgbClr val="EFFBF0"/>
      </a:lt2>
      <a:accent1>
        <a:srgbClr val="DDDDDD"/>
      </a:accent1>
      <a:accent2>
        <a:srgbClr val="CCFF99"/>
      </a:accent2>
      <a:accent3>
        <a:srgbClr val="DEE8DB"/>
      </a:accent3>
      <a:accent4>
        <a:srgbClr val="000000"/>
      </a:accent4>
      <a:accent5>
        <a:srgbClr val="EBEBEB"/>
      </a:accent5>
      <a:accent6>
        <a:srgbClr val="B9E78A"/>
      </a:accent6>
      <a:hlink>
        <a:srgbClr val="009900"/>
      </a:hlink>
      <a:folHlink>
        <a:srgbClr val="3366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Клен 3">
    <a:dk1>
      <a:srgbClr val="000000"/>
    </a:dk1>
    <a:lt1>
      <a:srgbClr val="FFFFCC"/>
    </a:lt1>
    <a:dk2>
      <a:srgbClr val="A26D18"/>
    </a:dk2>
    <a:lt2>
      <a:srgbClr val="F9D793"/>
    </a:lt2>
    <a:accent1>
      <a:srgbClr val="FFD05B"/>
    </a:accent1>
    <a:accent2>
      <a:srgbClr val="FEE1A8"/>
    </a:accent2>
    <a:accent3>
      <a:srgbClr val="FFFFE2"/>
    </a:accent3>
    <a:accent4>
      <a:srgbClr val="000000"/>
    </a:accent4>
    <a:accent5>
      <a:srgbClr val="FFE4B5"/>
    </a:accent5>
    <a:accent6>
      <a:srgbClr val="E6CC98"/>
    </a:accent6>
    <a:hlink>
      <a:srgbClr val="FF0000"/>
    </a:hlink>
    <a:folHlink>
      <a:srgbClr val="CC6600"/>
    </a:folHlink>
  </a:clrScheme>
</a:themeOverride>
</file>

<file path=ppt/theme/themeOverride2.xml><?xml version="1.0" encoding="utf-8"?>
<a:themeOverride xmlns:a="http://schemas.openxmlformats.org/drawingml/2006/main">
  <a:clrScheme name="Занавес 9">
    <a:dk1>
      <a:srgbClr val="000000"/>
    </a:dk1>
    <a:lt1>
      <a:srgbClr val="FFFFFF"/>
    </a:lt1>
    <a:dk2>
      <a:srgbClr val="000099"/>
    </a:dk2>
    <a:lt2>
      <a:srgbClr val="DDDDDD"/>
    </a:lt2>
    <a:accent1>
      <a:srgbClr val="C6D4D4"/>
    </a:accent1>
    <a:accent2>
      <a:srgbClr val="C0C0C0"/>
    </a:accent2>
    <a:accent3>
      <a:srgbClr val="FFFFFF"/>
    </a:accent3>
    <a:accent4>
      <a:srgbClr val="000000"/>
    </a:accent4>
    <a:accent5>
      <a:srgbClr val="DFE6E6"/>
    </a:accent5>
    <a:accent6>
      <a:srgbClr val="AEAEAE"/>
    </a:accent6>
    <a:hlink>
      <a:srgbClr val="6600FF"/>
    </a:hlink>
    <a:folHlink>
      <a:srgbClr val="9900CC"/>
    </a:folHlink>
  </a:clrScheme>
</a:themeOverride>
</file>

<file path=ppt/theme/themeOverride3.xml><?xml version="1.0" encoding="utf-8"?>
<a:themeOverride xmlns:a="http://schemas.openxmlformats.org/drawingml/2006/main">
  <a:clrScheme name="Занавес 8">
    <a:dk1>
      <a:srgbClr val="000000"/>
    </a:dk1>
    <a:lt1>
      <a:srgbClr val="DDDCC5"/>
    </a:lt1>
    <a:dk2>
      <a:srgbClr val="000000"/>
    </a:dk2>
    <a:lt2>
      <a:srgbClr val="C9C6A5"/>
    </a:lt2>
    <a:accent1>
      <a:srgbClr val="C0C0C0"/>
    </a:accent1>
    <a:accent2>
      <a:srgbClr val="B0AC90"/>
    </a:accent2>
    <a:accent3>
      <a:srgbClr val="EBEBDF"/>
    </a:accent3>
    <a:accent4>
      <a:srgbClr val="000000"/>
    </a:accent4>
    <a:accent5>
      <a:srgbClr val="DCDCDC"/>
    </a:accent5>
    <a:accent6>
      <a:srgbClr val="9F9B82"/>
    </a:accent6>
    <a:hlink>
      <a:srgbClr val="666699"/>
    </a:hlink>
    <a:folHlink>
      <a:srgbClr val="905C80"/>
    </a:folHlink>
  </a:clrScheme>
</a:themeOverride>
</file>

<file path=ppt/theme/themeOverride4.xml><?xml version="1.0" encoding="utf-8"?>
<a:themeOverride xmlns:a="http://schemas.openxmlformats.org/drawingml/2006/main">
  <a:clrScheme name="Занавес 8">
    <a:dk1>
      <a:srgbClr val="000000"/>
    </a:dk1>
    <a:lt1>
      <a:srgbClr val="DDDCC5"/>
    </a:lt1>
    <a:dk2>
      <a:srgbClr val="000000"/>
    </a:dk2>
    <a:lt2>
      <a:srgbClr val="C9C6A5"/>
    </a:lt2>
    <a:accent1>
      <a:srgbClr val="C0C0C0"/>
    </a:accent1>
    <a:accent2>
      <a:srgbClr val="B0AC90"/>
    </a:accent2>
    <a:accent3>
      <a:srgbClr val="EBEBDF"/>
    </a:accent3>
    <a:accent4>
      <a:srgbClr val="000000"/>
    </a:accent4>
    <a:accent5>
      <a:srgbClr val="DCDCDC"/>
    </a:accent5>
    <a:accent6>
      <a:srgbClr val="9F9B82"/>
    </a:accent6>
    <a:hlink>
      <a:srgbClr val="666699"/>
    </a:hlink>
    <a:folHlink>
      <a:srgbClr val="905C80"/>
    </a:folHlink>
  </a:clrScheme>
</a:themeOverride>
</file>

<file path=ppt/theme/themeOverride5.xml><?xml version="1.0" encoding="utf-8"?>
<a:themeOverride xmlns:a="http://schemas.openxmlformats.org/drawingml/2006/main">
  <a:clrScheme name="Занавес 5">
    <a:dk1>
      <a:srgbClr val="566858"/>
    </a:dk1>
    <a:lt1>
      <a:srgbClr val="FFFFFF"/>
    </a:lt1>
    <a:dk2>
      <a:srgbClr val="6D8771"/>
    </a:dk2>
    <a:lt2>
      <a:srgbClr val="ECECB2"/>
    </a:lt2>
    <a:accent1>
      <a:srgbClr val="76A571"/>
    </a:accent1>
    <a:accent2>
      <a:srgbClr val="465648"/>
    </a:accent2>
    <a:accent3>
      <a:srgbClr val="BAC3BB"/>
    </a:accent3>
    <a:accent4>
      <a:srgbClr val="DADADA"/>
    </a:accent4>
    <a:accent5>
      <a:srgbClr val="BDCFBB"/>
    </a:accent5>
    <a:accent6>
      <a:srgbClr val="3F4D40"/>
    </a:accent6>
    <a:hlink>
      <a:srgbClr val="FFDC0B"/>
    </a:hlink>
    <a:folHlink>
      <a:srgbClr val="FC991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188</TotalTime>
  <Words>885</Words>
  <Application>Microsoft Office PowerPoint</Application>
  <PresentationFormat>Экран (4:3)</PresentationFormat>
  <Paragraphs>68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9" baseType="lpstr">
      <vt:lpstr>Arial Unicode MS</vt:lpstr>
      <vt:lpstr>Arial</vt:lpstr>
      <vt:lpstr>Calibri</vt:lpstr>
      <vt:lpstr>Tahoma</vt:lpstr>
      <vt:lpstr>Times New Roman</vt:lpstr>
      <vt:lpstr>Wingdings</vt:lpstr>
      <vt:lpstr>Wingdings 2</vt:lpstr>
      <vt:lpstr>Капсулы</vt:lpstr>
      <vt:lpstr>Оформление по умолчанию</vt:lpstr>
      <vt:lpstr>Клен</vt:lpstr>
      <vt:lpstr>Занавес</vt:lpstr>
      <vt:lpstr>Текстура</vt:lpstr>
      <vt:lpstr>Сумерки</vt:lpstr>
      <vt:lpstr>1_Оформление по умолчанию</vt:lpstr>
      <vt:lpstr>Равновесие</vt:lpstr>
      <vt:lpstr>1_Равновесие</vt:lpstr>
      <vt:lpstr>2_Равновесие</vt:lpstr>
      <vt:lpstr>8 февраля – День Науки</vt:lpstr>
      <vt:lpstr>День российской науки 8 февраля </vt:lpstr>
      <vt:lpstr>Презентация PowerPoint</vt:lpstr>
      <vt:lpstr>Презентация PowerPoint</vt:lpstr>
      <vt:lpstr>Михаил Васильевич Ломоносов (1711-1765) первый русский учёный-естествоиспытатель, основатель МГУ  </vt:lpstr>
      <vt:lpstr>Илья Ильич Мечников (1845-1916) русский и французский биолог, лауреат Нобелевской премии в области физиологии и медицины за 1908 год</vt:lpstr>
      <vt:lpstr>Константин Эдуардович Циолковский(1857-1935) основоположник современной космонавтики </vt:lpstr>
      <vt:lpstr>Сергей Павлович Королев (1907-1966) советский ученый, основоположник практической космонавтики </vt:lpstr>
      <vt:lpstr>12 апреля 1961 года Королев вместе со своим коллективом осуществил успешный запуск космического корабля «Восток-1» с космонавтом Юрием Гагариным на борту.</vt:lpstr>
      <vt:lpstr>Пётр Леонидович Капица(1894-1984) Советский физик, инженер и инноватор. Видный организатор науки. Основатель Института физических проблем</vt:lpstr>
      <vt:lpstr>Ландау Лев Давидович (1908-1968)  Советский физик-теоретик, основатель научной школы, академик АН СССР. Лауреат Нобелевской премии по физике</vt:lpstr>
      <vt:lpstr>«Всё окружающее человека – вода, воздух, горы, деревья – обладают своими свойствами»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знаем о Мертвом море?</vt:lpstr>
      <vt:lpstr>Презентация PowerPoint</vt:lpstr>
      <vt:lpstr>«Капиллярные явления в растительном мире»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«День науки. История праздника»</dc:title>
  <dc:creator>1</dc:creator>
  <cp:lastModifiedBy>User</cp:lastModifiedBy>
  <cp:revision>32</cp:revision>
  <cp:lastPrinted>1601-01-01T00:00:00Z</cp:lastPrinted>
  <dcterms:created xsi:type="dcterms:W3CDTF">2011-09-18T14:12:13Z</dcterms:created>
  <dcterms:modified xsi:type="dcterms:W3CDTF">2019-02-14T19:19:45Z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