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78" r:id="rId2"/>
    <p:sldId id="282" r:id="rId3"/>
    <p:sldId id="283" r:id="rId4"/>
    <p:sldId id="284" r:id="rId5"/>
    <p:sldId id="286" r:id="rId6"/>
    <p:sldId id="292" r:id="rId7"/>
    <p:sldId id="285" r:id="rId8"/>
    <p:sldId id="289" r:id="rId9"/>
    <p:sldId id="291" r:id="rId10"/>
    <p:sldId id="290" r:id="rId11"/>
    <p:sldId id="293" r:id="rId12"/>
    <p:sldId id="294" r:id="rId13"/>
    <p:sldId id="295" r:id="rId14"/>
    <p:sldId id="262" r:id="rId15"/>
    <p:sldId id="296" r:id="rId16"/>
    <p:sldId id="267" r:id="rId17"/>
    <p:sldId id="279" r:id="rId18"/>
    <p:sldId id="280" r:id="rId19"/>
    <p:sldId id="29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4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Лист1!$B$1</c:f>
              <c:strCache>
                <c:ptCount val="1"/>
                <c:pt idx="0">
                  <c:v>2019</c:v>
                </c:pt>
              </c:strCache>
            </c:strRef>
          </c:tx>
          <c:invertIfNegative val="0"/>
          <c:cat>
            <c:strRef>
              <c:f>Лист1!$A$2:$A$5</c:f>
              <c:strCache>
                <c:ptCount val="4"/>
                <c:pt idx="0">
                  <c:v>Общеобразовательные учреждения</c:v>
                </c:pt>
                <c:pt idx="1">
                  <c:v>Дошкольные образовательные учреждения</c:v>
                </c:pt>
                <c:pt idx="2">
                  <c:v>Среднее профессиональное образование</c:v>
                </c:pt>
                <c:pt idx="3">
                  <c:v>Учреждения дополнительного образования</c:v>
                </c:pt>
              </c:strCache>
            </c:strRef>
          </c:cat>
          <c:val>
            <c:numRef>
              <c:f>Лист1!$B$2:$B$5</c:f>
              <c:numCache>
                <c:formatCode>General</c:formatCode>
                <c:ptCount val="4"/>
                <c:pt idx="1">
                  <c:v>67.739999999999995</c:v>
                </c:pt>
                <c:pt idx="2">
                  <c:v>72.03</c:v>
                </c:pt>
                <c:pt idx="3">
                  <c:v>61.93</c:v>
                </c:pt>
              </c:numCache>
            </c:numRef>
          </c:val>
        </c:ser>
        <c:ser>
          <c:idx val="1"/>
          <c:order val="1"/>
          <c:tx>
            <c:strRef>
              <c:f>Лист1!$C$1</c:f>
              <c:strCache>
                <c:ptCount val="1"/>
                <c:pt idx="0">
                  <c:v>2020</c:v>
                </c:pt>
              </c:strCache>
            </c:strRef>
          </c:tx>
          <c:invertIfNegative val="0"/>
          <c:cat>
            <c:strRef>
              <c:f>Лист1!$A$2:$A$5</c:f>
              <c:strCache>
                <c:ptCount val="4"/>
                <c:pt idx="0">
                  <c:v>Общеобразовательные учреждения</c:v>
                </c:pt>
                <c:pt idx="1">
                  <c:v>Дошкольные образовательные учреждения</c:v>
                </c:pt>
                <c:pt idx="2">
                  <c:v>Среднее профессиональное образование</c:v>
                </c:pt>
                <c:pt idx="3">
                  <c:v>Учреждения дополнительного образования</c:v>
                </c:pt>
              </c:strCache>
            </c:strRef>
          </c:cat>
          <c:val>
            <c:numRef>
              <c:f>Лист1!$C$2:$C$5</c:f>
              <c:numCache>
                <c:formatCode>General</c:formatCode>
                <c:ptCount val="4"/>
                <c:pt idx="0">
                  <c:v>84.34</c:v>
                </c:pt>
                <c:pt idx="1">
                  <c:v>80.45</c:v>
                </c:pt>
              </c:numCache>
            </c:numRef>
          </c:val>
        </c:ser>
        <c:ser>
          <c:idx val="2"/>
          <c:order val="2"/>
          <c:tx>
            <c:strRef>
              <c:f>Лист1!$D$1</c:f>
              <c:strCache>
                <c:ptCount val="1"/>
                <c:pt idx="0">
                  <c:v>2021</c:v>
                </c:pt>
              </c:strCache>
            </c:strRef>
          </c:tx>
          <c:invertIfNegative val="0"/>
          <c:cat>
            <c:strRef>
              <c:f>Лист1!$A$2:$A$5</c:f>
              <c:strCache>
                <c:ptCount val="4"/>
                <c:pt idx="0">
                  <c:v>Общеобразовательные учреждения</c:v>
                </c:pt>
                <c:pt idx="1">
                  <c:v>Дошкольные образовательные учреждения</c:v>
                </c:pt>
                <c:pt idx="2">
                  <c:v>Среднее профессиональное образование</c:v>
                </c:pt>
                <c:pt idx="3">
                  <c:v>Учреждения дополнительного образования</c:v>
                </c:pt>
              </c:strCache>
            </c:strRef>
          </c:cat>
          <c:val>
            <c:numRef>
              <c:f>Лист1!$D$2:$D$5</c:f>
              <c:numCache>
                <c:formatCode>General</c:formatCode>
                <c:ptCount val="4"/>
                <c:pt idx="2">
                  <c:v>95.98</c:v>
                </c:pt>
                <c:pt idx="3">
                  <c:v>88.16</c:v>
                </c:pt>
              </c:numCache>
            </c:numRef>
          </c:val>
        </c:ser>
        <c:dLbls>
          <c:showLegendKey val="0"/>
          <c:showVal val="0"/>
          <c:showCatName val="0"/>
          <c:showSerName val="0"/>
          <c:showPercent val="0"/>
          <c:showBubbleSize val="0"/>
        </c:dLbls>
        <c:gapWidth val="150"/>
        <c:axId val="107635840"/>
        <c:axId val="107637376"/>
      </c:barChart>
      <c:catAx>
        <c:axId val="107635840"/>
        <c:scaling>
          <c:orientation val="minMax"/>
        </c:scaling>
        <c:delete val="0"/>
        <c:axPos val="b"/>
        <c:majorTickMark val="none"/>
        <c:minorTickMark val="none"/>
        <c:tickLblPos val="nextTo"/>
        <c:crossAx val="107637376"/>
        <c:crosses val="autoZero"/>
        <c:auto val="1"/>
        <c:lblAlgn val="ctr"/>
        <c:lblOffset val="100"/>
        <c:noMultiLvlLbl val="0"/>
      </c:catAx>
      <c:valAx>
        <c:axId val="107637376"/>
        <c:scaling>
          <c:orientation val="minMax"/>
        </c:scaling>
        <c:delete val="0"/>
        <c:axPos val="l"/>
        <c:majorGridlines/>
        <c:title>
          <c:tx>
            <c:rich>
              <a:bodyPr/>
              <a:lstStyle/>
              <a:p>
                <a:pPr>
                  <a:defRPr/>
                </a:pPr>
                <a:r>
                  <a:rPr lang="ru-RU" dirty="0" smtClean="0"/>
                  <a:t>Баллы</a:t>
                </a:r>
              </a:p>
            </c:rich>
          </c:tx>
          <c:layout/>
          <c:overlay val="0"/>
        </c:title>
        <c:numFmt formatCode="General" sourceLinked="1"/>
        <c:majorTickMark val="none"/>
        <c:minorTickMark val="none"/>
        <c:tickLblPos val="nextTo"/>
        <c:crossAx val="107635840"/>
        <c:crosses val="autoZero"/>
        <c:crossBetween val="between"/>
      </c:valAx>
      <c:dTable>
        <c:showHorzBorder val="1"/>
        <c:showVertBorder val="1"/>
        <c:showOutline val="1"/>
        <c:showKeys val="1"/>
      </c:dTable>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42DB3-E47B-4147-845C-A66A979DBC0F}"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D11DDAF3-5DAD-41E4-82EF-C3E81A443350}">
      <dgm:prSet custT="1"/>
      <dgm:spPr/>
      <dgm:t>
        <a:bodyPr/>
        <a:lstStyle/>
        <a:p>
          <a:pPr rtl="0"/>
          <a:r>
            <a:rPr lang="ru-RU" sz="1600" i="0" baseline="0" dirty="0" smtClean="0"/>
            <a:t>Показатели, характеризующие открытость и доступность информации об организации, осуществляющей образовательную деятельность</a:t>
          </a:r>
          <a:endParaRPr lang="ru-RU" sz="1600" i="0" baseline="0" dirty="0"/>
        </a:p>
      </dgm:t>
    </dgm:pt>
    <dgm:pt modelId="{289CEBD0-E5F0-434F-A2BA-52F2B6B48780}" type="parTrans" cxnId="{86E82E7D-D05D-4782-B2E2-DA31E7639486}">
      <dgm:prSet/>
      <dgm:spPr/>
      <dgm:t>
        <a:bodyPr/>
        <a:lstStyle/>
        <a:p>
          <a:endParaRPr lang="ru-RU" sz="1600"/>
        </a:p>
      </dgm:t>
    </dgm:pt>
    <dgm:pt modelId="{0341C5ED-7501-4D21-81AE-88A7C5E24DD1}" type="sibTrans" cxnId="{86E82E7D-D05D-4782-B2E2-DA31E7639486}">
      <dgm:prSet/>
      <dgm:spPr/>
      <dgm:t>
        <a:bodyPr/>
        <a:lstStyle/>
        <a:p>
          <a:endParaRPr lang="ru-RU" sz="1600"/>
        </a:p>
      </dgm:t>
    </dgm:pt>
    <dgm:pt modelId="{F5751DF9-EC47-49EE-8857-DF77BC2DF003}">
      <dgm:prSet custT="1"/>
      <dgm:spPr/>
      <dgm:t>
        <a:bodyPr/>
        <a:lstStyle/>
        <a:p>
          <a:pPr rtl="0"/>
          <a:r>
            <a:rPr lang="ru-RU" sz="1600" i="0" baseline="0" dirty="0" smtClean="0"/>
            <a:t>Показатели, характеризующие комфортность условий, в которых осуществляется образовательная деятельность</a:t>
          </a:r>
          <a:endParaRPr lang="ru-RU" sz="1600" i="0" baseline="0" dirty="0"/>
        </a:p>
      </dgm:t>
    </dgm:pt>
    <dgm:pt modelId="{00296118-2A01-4645-9C85-E6191467C233}" type="parTrans" cxnId="{529297A5-D0AF-4CDF-9824-C8460AB9F09E}">
      <dgm:prSet/>
      <dgm:spPr/>
      <dgm:t>
        <a:bodyPr/>
        <a:lstStyle/>
        <a:p>
          <a:endParaRPr lang="ru-RU" sz="1600"/>
        </a:p>
      </dgm:t>
    </dgm:pt>
    <dgm:pt modelId="{290CB57F-010B-47F6-A966-05D38886309E}" type="sibTrans" cxnId="{529297A5-D0AF-4CDF-9824-C8460AB9F09E}">
      <dgm:prSet/>
      <dgm:spPr/>
      <dgm:t>
        <a:bodyPr/>
        <a:lstStyle/>
        <a:p>
          <a:endParaRPr lang="ru-RU" sz="1600"/>
        </a:p>
      </dgm:t>
    </dgm:pt>
    <dgm:pt modelId="{45E31BA9-A2A6-4404-9F0C-1365A10E1947}">
      <dgm:prSet custT="1"/>
      <dgm:spPr/>
      <dgm:t>
        <a:bodyPr/>
        <a:lstStyle/>
        <a:p>
          <a:pPr rtl="0"/>
          <a:r>
            <a:rPr lang="ru-RU" sz="1600" i="0" baseline="0" dirty="0" smtClean="0"/>
            <a:t>Показатели, характеризующие доступность образовательной деятельности для инвалидов	</a:t>
          </a:r>
          <a:endParaRPr lang="ru-RU" sz="1600" i="0" baseline="0" dirty="0"/>
        </a:p>
      </dgm:t>
    </dgm:pt>
    <dgm:pt modelId="{AD1D02D0-4693-420C-94A2-132E521CAB86}" type="parTrans" cxnId="{3D34DB86-6833-4BDC-B998-0F540F944922}">
      <dgm:prSet/>
      <dgm:spPr/>
      <dgm:t>
        <a:bodyPr/>
        <a:lstStyle/>
        <a:p>
          <a:endParaRPr lang="ru-RU" sz="1600"/>
        </a:p>
      </dgm:t>
    </dgm:pt>
    <dgm:pt modelId="{50364472-A551-4E06-92D1-626E7F62522F}" type="sibTrans" cxnId="{3D34DB86-6833-4BDC-B998-0F540F944922}">
      <dgm:prSet/>
      <dgm:spPr/>
      <dgm:t>
        <a:bodyPr/>
        <a:lstStyle/>
        <a:p>
          <a:endParaRPr lang="ru-RU" sz="1600"/>
        </a:p>
      </dgm:t>
    </dgm:pt>
    <dgm:pt modelId="{E00563F4-472C-48B8-8D6D-EC397F15D919}">
      <dgm:prSet custT="1"/>
      <dgm:spPr/>
      <dgm:t>
        <a:bodyPr/>
        <a:lstStyle/>
        <a:p>
          <a:pPr rtl="0"/>
          <a:r>
            <a:rPr lang="ru-RU" sz="1600" i="0" baseline="0" dirty="0" smtClean="0"/>
            <a:t>Показатели, характеризующие доброжелательность, вежливость работников организации</a:t>
          </a:r>
          <a:endParaRPr lang="ru-RU" sz="1600" i="0" baseline="0" dirty="0"/>
        </a:p>
      </dgm:t>
    </dgm:pt>
    <dgm:pt modelId="{00ABDCED-0448-4EE0-B17B-A49242E2F49B}" type="parTrans" cxnId="{5752B82D-6DAF-43CB-B0C8-40C887CD3C55}">
      <dgm:prSet/>
      <dgm:spPr/>
      <dgm:t>
        <a:bodyPr/>
        <a:lstStyle/>
        <a:p>
          <a:endParaRPr lang="ru-RU" sz="1600"/>
        </a:p>
      </dgm:t>
    </dgm:pt>
    <dgm:pt modelId="{E738872F-C8E7-4860-A44A-6BF52DB2E113}" type="sibTrans" cxnId="{5752B82D-6DAF-43CB-B0C8-40C887CD3C55}">
      <dgm:prSet/>
      <dgm:spPr/>
      <dgm:t>
        <a:bodyPr/>
        <a:lstStyle/>
        <a:p>
          <a:endParaRPr lang="ru-RU" sz="1600"/>
        </a:p>
      </dgm:t>
    </dgm:pt>
    <dgm:pt modelId="{05314B01-9BE5-4A8D-848D-28239E4F7BC6}">
      <dgm:prSet custT="1"/>
      <dgm:spPr/>
      <dgm:t>
        <a:bodyPr/>
        <a:lstStyle/>
        <a:p>
          <a:pPr rtl="0"/>
          <a:r>
            <a:rPr lang="ru-RU" sz="1600" i="0" baseline="0" dirty="0" smtClean="0"/>
            <a:t>Показатели, характеризующие удовлетворенность условиями осуществления образовательной деятельности организации</a:t>
          </a:r>
          <a:endParaRPr lang="ru-RU" sz="1600" i="0" baseline="0" dirty="0"/>
        </a:p>
      </dgm:t>
    </dgm:pt>
    <dgm:pt modelId="{BEDF7875-BB5E-4216-A76A-C2ED34F50FEE}" type="parTrans" cxnId="{E2E365D3-28DD-4BE7-8051-248331DD6437}">
      <dgm:prSet/>
      <dgm:spPr/>
      <dgm:t>
        <a:bodyPr/>
        <a:lstStyle/>
        <a:p>
          <a:endParaRPr lang="ru-RU" sz="1600"/>
        </a:p>
      </dgm:t>
    </dgm:pt>
    <dgm:pt modelId="{D6598147-43EC-4052-B397-CB6F523CEB91}" type="sibTrans" cxnId="{E2E365D3-28DD-4BE7-8051-248331DD6437}">
      <dgm:prSet/>
      <dgm:spPr/>
      <dgm:t>
        <a:bodyPr/>
        <a:lstStyle/>
        <a:p>
          <a:endParaRPr lang="ru-RU" sz="1600"/>
        </a:p>
      </dgm:t>
    </dgm:pt>
    <dgm:pt modelId="{1E4F5834-3EBA-489A-B394-474ACE2098D5}" type="pres">
      <dgm:prSet presAssocID="{2A542DB3-E47B-4147-845C-A66A979DBC0F}" presName="linear" presStyleCnt="0">
        <dgm:presLayoutVars>
          <dgm:dir/>
          <dgm:animLvl val="lvl"/>
          <dgm:resizeHandles val="exact"/>
        </dgm:presLayoutVars>
      </dgm:prSet>
      <dgm:spPr/>
      <dgm:t>
        <a:bodyPr/>
        <a:lstStyle/>
        <a:p>
          <a:endParaRPr lang="ru-RU"/>
        </a:p>
      </dgm:t>
    </dgm:pt>
    <dgm:pt modelId="{150A4C5F-A356-45D4-B6E4-5E14C6AEC115}" type="pres">
      <dgm:prSet presAssocID="{D11DDAF3-5DAD-41E4-82EF-C3E81A443350}" presName="parentLin" presStyleCnt="0"/>
      <dgm:spPr/>
    </dgm:pt>
    <dgm:pt modelId="{F9214AB6-F6A0-4600-BDF9-76351DBE5FDF}" type="pres">
      <dgm:prSet presAssocID="{D11DDAF3-5DAD-41E4-82EF-C3E81A443350}" presName="parentLeftMargin" presStyleLbl="node1" presStyleIdx="0" presStyleCnt="5"/>
      <dgm:spPr/>
      <dgm:t>
        <a:bodyPr/>
        <a:lstStyle/>
        <a:p>
          <a:endParaRPr lang="ru-RU"/>
        </a:p>
      </dgm:t>
    </dgm:pt>
    <dgm:pt modelId="{CC395B4A-A3B6-48B1-884D-1990FA914D20}" type="pres">
      <dgm:prSet presAssocID="{D11DDAF3-5DAD-41E4-82EF-C3E81A443350}" presName="parentText" presStyleLbl="node1" presStyleIdx="0" presStyleCnt="5" custScaleX="127085">
        <dgm:presLayoutVars>
          <dgm:chMax val="0"/>
          <dgm:bulletEnabled val="1"/>
        </dgm:presLayoutVars>
      </dgm:prSet>
      <dgm:spPr/>
      <dgm:t>
        <a:bodyPr/>
        <a:lstStyle/>
        <a:p>
          <a:endParaRPr lang="ru-RU"/>
        </a:p>
      </dgm:t>
    </dgm:pt>
    <dgm:pt modelId="{5E1FC32C-F598-47C2-B6AB-B744EC41C20F}" type="pres">
      <dgm:prSet presAssocID="{D11DDAF3-5DAD-41E4-82EF-C3E81A443350}" presName="negativeSpace" presStyleCnt="0"/>
      <dgm:spPr/>
    </dgm:pt>
    <dgm:pt modelId="{D6B81967-4D14-4A9E-81D5-3712932976B0}" type="pres">
      <dgm:prSet presAssocID="{D11DDAF3-5DAD-41E4-82EF-C3E81A443350}" presName="childText" presStyleLbl="conFgAcc1" presStyleIdx="0" presStyleCnt="5">
        <dgm:presLayoutVars>
          <dgm:bulletEnabled val="1"/>
        </dgm:presLayoutVars>
      </dgm:prSet>
      <dgm:spPr>
        <a:solidFill>
          <a:schemeClr val="bg1">
            <a:lumMod val="65000"/>
            <a:alpha val="90000"/>
          </a:schemeClr>
        </a:solidFill>
        <a:ln>
          <a:solidFill>
            <a:schemeClr val="tx1"/>
          </a:solidFill>
        </a:ln>
      </dgm:spPr>
    </dgm:pt>
    <dgm:pt modelId="{8F68EC82-79F8-4C3A-A006-7259C4156AC4}" type="pres">
      <dgm:prSet presAssocID="{0341C5ED-7501-4D21-81AE-88A7C5E24DD1}" presName="spaceBetweenRectangles" presStyleCnt="0"/>
      <dgm:spPr/>
    </dgm:pt>
    <dgm:pt modelId="{AAFFBF1D-C994-4B7D-8F1B-B79640467ED4}" type="pres">
      <dgm:prSet presAssocID="{F5751DF9-EC47-49EE-8857-DF77BC2DF003}" presName="parentLin" presStyleCnt="0"/>
      <dgm:spPr/>
    </dgm:pt>
    <dgm:pt modelId="{0EBB209A-2AF7-4979-91B3-17957FA300A6}" type="pres">
      <dgm:prSet presAssocID="{F5751DF9-EC47-49EE-8857-DF77BC2DF003}" presName="parentLeftMargin" presStyleLbl="node1" presStyleIdx="0" presStyleCnt="5"/>
      <dgm:spPr/>
      <dgm:t>
        <a:bodyPr/>
        <a:lstStyle/>
        <a:p>
          <a:endParaRPr lang="ru-RU"/>
        </a:p>
      </dgm:t>
    </dgm:pt>
    <dgm:pt modelId="{1E5FE6C3-4E7F-446B-986D-C63454790F02}" type="pres">
      <dgm:prSet presAssocID="{F5751DF9-EC47-49EE-8857-DF77BC2DF003}" presName="parentText" presStyleLbl="node1" presStyleIdx="1" presStyleCnt="5" custScaleX="128129">
        <dgm:presLayoutVars>
          <dgm:chMax val="0"/>
          <dgm:bulletEnabled val="1"/>
        </dgm:presLayoutVars>
      </dgm:prSet>
      <dgm:spPr/>
      <dgm:t>
        <a:bodyPr/>
        <a:lstStyle/>
        <a:p>
          <a:endParaRPr lang="ru-RU"/>
        </a:p>
      </dgm:t>
    </dgm:pt>
    <dgm:pt modelId="{D3C28D62-018C-45A8-86A4-C1493E2B8F39}" type="pres">
      <dgm:prSet presAssocID="{F5751DF9-EC47-49EE-8857-DF77BC2DF003}" presName="negativeSpace" presStyleCnt="0"/>
      <dgm:spPr/>
    </dgm:pt>
    <dgm:pt modelId="{B31E872B-CA24-4FAF-AC1F-1728AEE18A61}" type="pres">
      <dgm:prSet presAssocID="{F5751DF9-EC47-49EE-8857-DF77BC2DF003}" presName="childText" presStyleLbl="conFgAcc1" presStyleIdx="1" presStyleCnt="5">
        <dgm:presLayoutVars>
          <dgm:bulletEnabled val="1"/>
        </dgm:presLayoutVars>
      </dgm:prSet>
      <dgm:spPr>
        <a:solidFill>
          <a:schemeClr val="bg1">
            <a:lumMod val="65000"/>
            <a:alpha val="90000"/>
          </a:schemeClr>
        </a:solidFill>
        <a:ln>
          <a:solidFill>
            <a:schemeClr val="tx1"/>
          </a:solidFill>
        </a:ln>
      </dgm:spPr>
    </dgm:pt>
    <dgm:pt modelId="{1CC9CE41-EBDF-42C6-A344-76266A546883}" type="pres">
      <dgm:prSet presAssocID="{290CB57F-010B-47F6-A966-05D38886309E}" presName="spaceBetweenRectangles" presStyleCnt="0"/>
      <dgm:spPr/>
    </dgm:pt>
    <dgm:pt modelId="{615FB96F-91FA-4EF5-B585-4BB6E0418EE8}" type="pres">
      <dgm:prSet presAssocID="{45E31BA9-A2A6-4404-9F0C-1365A10E1947}" presName="parentLin" presStyleCnt="0"/>
      <dgm:spPr/>
    </dgm:pt>
    <dgm:pt modelId="{7FAB68C0-62EE-4F1A-A83A-A64AA4C81871}" type="pres">
      <dgm:prSet presAssocID="{45E31BA9-A2A6-4404-9F0C-1365A10E1947}" presName="parentLeftMargin" presStyleLbl="node1" presStyleIdx="1" presStyleCnt="5"/>
      <dgm:spPr/>
      <dgm:t>
        <a:bodyPr/>
        <a:lstStyle/>
        <a:p>
          <a:endParaRPr lang="ru-RU"/>
        </a:p>
      </dgm:t>
    </dgm:pt>
    <dgm:pt modelId="{76EC5C07-2705-4835-9169-A378213CA00A}" type="pres">
      <dgm:prSet presAssocID="{45E31BA9-A2A6-4404-9F0C-1365A10E1947}" presName="parentText" presStyleLbl="node1" presStyleIdx="2" presStyleCnt="5" custScaleX="129467">
        <dgm:presLayoutVars>
          <dgm:chMax val="0"/>
          <dgm:bulletEnabled val="1"/>
        </dgm:presLayoutVars>
      </dgm:prSet>
      <dgm:spPr/>
      <dgm:t>
        <a:bodyPr/>
        <a:lstStyle/>
        <a:p>
          <a:endParaRPr lang="ru-RU"/>
        </a:p>
      </dgm:t>
    </dgm:pt>
    <dgm:pt modelId="{DA5F6F80-1054-45C2-845B-FF3AE354E6CE}" type="pres">
      <dgm:prSet presAssocID="{45E31BA9-A2A6-4404-9F0C-1365A10E1947}" presName="negativeSpace" presStyleCnt="0"/>
      <dgm:spPr/>
    </dgm:pt>
    <dgm:pt modelId="{7F29702C-8D49-4BDD-B88B-2B4F313B8A2E}" type="pres">
      <dgm:prSet presAssocID="{45E31BA9-A2A6-4404-9F0C-1365A10E1947}" presName="childText" presStyleLbl="conFgAcc1" presStyleIdx="2" presStyleCnt="5">
        <dgm:presLayoutVars>
          <dgm:bulletEnabled val="1"/>
        </dgm:presLayoutVars>
      </dgm:prSet>
      <dgm:spPr>
        <a:solidFill>
          <a:schemeClr val="bg1">
            <a:lumMod val="65000"/>
            <a:alpha val="90000"/>
          </a:schemeClr>
        </a:solidFill>
        <a:ln>
          <a:solidFill>
            <a:schemeClr val="tx1"/>
          </a:solidFill>
        </a:ln>
      </dgm:spPr>
    </dgm:pt>
    <dgm:pt modelId="{35384656-EC0A-43FD-A03E-5C919B72156C}" type="pres">
      <dgm:prSet presAssocID="{50364472-A551-4E06-92D1-626E7F62522F}" presName="spaceBetweenRectangles" presStyleCnt="0"/>
      <dgm:spPr/>
    </dgm:pt>
    <dgm:pt modelId="{78D3857B-A849-41BB-A85F-A5017CF407A7}" type="pres">
      <dgm:prSet presAssocID="{E00563F4-472C-48B8-8D6D-EC397F15D919}" presName="parentLin" presStyleCnt="0"/>
      <dgm:spPr/>
    </dgm:pt>
    <dgm:pt modelId="{0F6B42F0-F81F-4701-8662-DD93220B7172}" type="pres">
      <dgm:prSet presAssocID="{E00563F4-472C-48B8-8D6D-EC397F15D919}" presName="parentLeftMargin" presStyleLbl="node1" presStyleIdx="2" presStyleCnt="5"/>
      <dgm:spPr/>
      <dgm:t>
        <a:bodyPr/>
        <a:lstStyle/>
        <a:p>
          <a:endParaRPr lang="ru-RU"/>
        </a:p>
      </dgm:t>
    </dgm:pt>
    <dgm:pt modelId="{35414412-C2DF-4072-B16F-41FA603EFA5E}" type="pres">
      <dgm:prSet presAssocID="{E00563F4-472C-48B8-8D6D-EC397F15D919}" presName="parentText" presStyleLbl="node1" presStyleIdx="3" presStyleCnt="5" custScaleX="129792">
        <dgm:presLayoutVars>
          <dgm:chMax val="0"/>
          <dgm:bulletEnabled val="1"/>
        </dgm:presLayoutVars>
      </dgm:prSet>
      <dgm:spPr/>
      <dgm:t>
        <a:bodyPr/>
        <a:lstStyle/>
        <a:p>
          <a:endParaRPr lang="ru-RU"/>
        </a:p>
      </dgm:t>
    </dgm:pt>
    <dgm:pt modelId="{B696E2E9-F712-4EC1-9AE1-316D834089B4}" type="pres">
      <dgm:prSet presAssocID="{E00563F4-472C-48B8-8D6D-EC397F15D919}" presName="negativeSpace" presStyleCnt="0"/>
      <dgm:spPr/>
    </dgm:pt>
    <dgm:pt modelId="{2DAC9C91-2779-4ABE-9817-03848AE4402E}" type="pres">
      <dgm:prSet presAssocID="{E00563F4-472C-48B8-8D6D-EC397F15D919}" presName="childText" presStyleLbl="conFgAcc1" presStyleIdx="3" presStyleCnt="5">
        <dgm:presLayoutVars>
          <dgm:bulletEnabled val="1"/>
        </dgm:presLayoutVars>
      </dgm:prSet>
      <dgm:spPr>
        <a:solidFill>
          <a:schemeClr val="bg1">
            <a:lumMod val="65000"/>
            <a:alpha val="90000"/>
          </a:schemeClr>
        </a:solidFill>
        <a:ln>
          <a:solidFill>
            <a:schemeClr val="tx1"/>
          </a:solidFill>
        </a:ln>
      </dgm:spPr>
    </dgm:pt>
    <dgm:pt modelId="{98A14A3A-0519-4977-A8CB-BC227536FCDA}" type="pres">
      <dgm:prSet presAssocID="{E738872F-C8E7-4860-A44A-6BF52DB2E113}" presName="spaceBetweenRectangles" presStyleCnt="0"/>
      <dgm:spPr/>
    </dgm:pt>
    <dgm:pt modelId="{8AC644D1-1A71-4823-A149-5ACC33ECDDB2}" type="pres">
      <dgm:prSet presAssocID="{05314B01-9BE5-4A8D-848D-28239E4F7BC6}" presName="parentLin" presStyleCnt="0"/>
      <dgm:spPr/>
    </dgm:pt>
    <dgm:pt modelId="{5F799C0D-11D6-4476-8830-5881E5571F2E}" type="pres">
      <dgm:prSet presAssocID="{05314B01-9BE5-4A8D-848D-28239E4F7BC6}" presName="parentLeftMargin" presStyleLbl="node1" presStyleIdx="3" presStyleCnt="5"/>
      <dgm:spPr/>
      <dgm:t>
        <a:bodyPr/>
        <a:lstStyle/>
        <a:p>
          <a:endParaRPr lang="ru-RU"/>
        </a:p>
      </dgm:t>
    </dgm:pt>
    <dgm:pt modelId="{1C7AC357-759A-44EE-ACC8-07A638895141}" type="pres">
      <dgm:prSet presAssocID="{05314B01-9BE5-4A8D-848D-28239E4F7BC6}" presName="parentText" presStyleLbl="node1" presStyleIdx="4" presStyleCnt="5" custScaleX="129468">
        <dgm:presLayoutVars>
          <dgm:chMax val="0"/>
          <dgm:bulletEnabled val="1"/>
        </dgm:presLayoutVars>
      </dgm:prSet>
      <dgm:spPr/>
      <dgm:t>
        <a:bodyPr/>
        <a:lstStyle/>
        <a:p>
          <a:endParaRPr lang="ru-RU"/>
        </a:p>
      </dgm:t>
    </dgm:pt>
    <dgm:pt modelId="{60DA1110-798F-4608-9068-369B45DF4A71}" type="pres">
      <dgm:prSet presAssocID="{05314B01-9BE5-4A8D-848D-28239E4F7BC6}" presName="negativeSpace" presStyleCnt="0"/>
      <dgm:spPr/>
    </dgm:pt>
    <dgm:pt modelId="{57CD7A46-FA53-48CA-A86E-DF83410DB1BC}" type="pres">
      <dgm:prSet presAssocID="{05314B01-9BE5-4A8D-848D-28239E4F7BC6}" presName="childText" presStyleLbl="conFgAcc1" presStyleIdx="4" presStyleCnt="5">
        <dgm:presLayoutVars>
          <dgm:bulletEnabled val="1"/>
        </dgm:presLayoutVars>
      </dgm:prSet>
      <dgm:spPr>
        <a:solidFill>
          <a:schemeClr val="bg1">
            <a:lumMod val="65000"/>
            <a:alpha val="90000"/>
          </a:schemeClr>
        </a:solidFill>
        <a:ln>
          <a:solidFill>
            <a:schemeClr val="tx1"/>
          </a:solidFill>
        </a:ln>
      </dgm:spPr>
    </dgm:pt>
  </dgm:ptLst>
  <dgm:cxnLst>
    <dgm:cxn modelId="{0C9FC8F3-1C20-4704-9663-413ABFF47755}" type="presOf" srcId="{F5751DF9-EC47-49EE-8857-DF77BC2DF003}" destId="{0EBB209A-2AF7-4979-91B3-17957FA300A6}" srcOrd="0" destOrd="0" presId="urn:microsoft.com/office/officeart/2005/8/layout/list1"/>
    <dgm:cxn modelId="{9F23C074-1F5F-4A7C-8440-207FCE3AB82C}" type="presOf" srcId="{D11DDAF3-5DAD-41E4-82EF-C3E81A443350}" destId="{CC395B4A-A3B6-48B1-884D-1990FA914D20}" srcOrd="1" destOrd="0" presId="urn:microsoft.com/office/officeart/2005/8/layout/list1"/>
    <dgm:cxn modelId="{E2E365D3-28DD-4BE7-8051-248331DD6437}" srcId="{2A542DB3-E47B-4147-845C-A66A979DBC0F}" destId="{05314B01-9BE5-4A8D-848D-28239E4F7BC6}" srcOrd="4" destOrd="0" parTransId="{BEDF7875-BB5E-4216-A76A-C2ED34F50FEE}" sibTransId="{D6598147-43EC-4052-B397-CB6F523CEB91}"/>
    <dgm:cxn modelId="{82B195F6-6B84-4AB3-B799-B80712761DA4}" type="presOf" srcId="{05314B01-9BE5-4A8D-848D-28239E4F7BC6}" destId="{1C7AC357-759A-44EE-ACC8-07A638895141}" srcOrd="1" destOrd="0" presId="urn:microsoft.com/office/officeart/2005/8/layout/list1"/>
    <dgm:cxn modelId="{834912F1-3B47-4FBB-B5AA-59B66E6C97E8}" type="presOf" srcId="{45E31BA9-A2A6-4404-9F0C-1365A10E1947}" destId="{7FAB68C0-62EE-4F1A-A83A-A64AA4C81871}" srcOrd="0" destOrd="0" presId="urn:microsoft.com/office/officeart/2005/8/layout/list1"/>
    <dgm:cxn modelId="{56237D47-0FC3-4AF0-AD45-7FFA9CFD69C1}" type="presOf" srcId="{2A542DB3-E47B-4147-845C-A66A979DBC0F}" destId="{1E4F5834-3EBA-489A-B394-474ACE2098D5}" srcOrd="0" destOrd="0" presId="urn:microsoft.com/office/officeart/2005/8/layout/list1"/>
    <dgm:cxn modelId="{D147D034-5721-47FD-B28B-06971295E2CA}" type="presOf" srcId="{E00563F4-472C-48B8-8D6D-EC397F15D919}" destId="{35414412-C2DF-4072-B16F-41FA603EFA5E}" srcOrd="1" destOrd="0" presId="urn:microsoft.com/office/officeart/2005/8/layout/list1"/>
    <dgm:cxn modelId="{BD857C1A-3756-440C-8B88-D86A28548199}" type="presOf" srcId="{E00563F4-472C-48B8-8D6D-EC397F15D919}" destId="{0F6B42F0-F81F-4701-8662-DD93220B7172}" srcOrd="0" destOrd="0" presId="urn:microsoft.com/office/officeart/2005/8/layout/list1"/>
    <dgm:cxn modelId="{3D34DB86-6833-4BDC-B998-0F540F944922}" srcId="{2A542DB3-E47B-4147-845C-A66A979DBC0F}" destId="{45E31BA9-A2A6-4404-9F0C-1365A10E1947}" srcOrd="2" destOrd="0" parTransId="{AD1D02D0-4693-420C-94A2-132E521CAB86}" sibTransId="{50364472-A551-4E06-92D1-626E7F62522F}"/>
    <dgm:cxn modelId="{5752B82D-6DAF-43CB-B0C8-40C887CD3C55}" srcId="{2A542DB3-E47B-4147-845C-A66A979DBC0F}" destId="{E00563F4-472C-48B8-8D6D-EC397F15D919}" srcOrd="3" destOrd="0" parTransId="{00ABDCED-0448-4EE0-B17B-A49242E2F49B}" sibTransId="{E738872F-C8E7-4860-A44A-6BF52DB2E113}"/>
    <dgm:cxn modelId="{91DEABE5-84B6-4416-9897-15B12E3CDA0C}" type="presOf" srcId="{05314B01-9BE5-4A8D-848D-28239E4F7BC6}" destId="{5F799C0D-11D6-4476-8830-5881E5571F2E}" srcOrd="0" destOrd="0" presId="urn:microsoft.com/office/officeart/2005/8/layout/list1"/>
    <dgm:cxn modelId="{3EEAADF7-BC51-4949-8DC2-831DD9185866}" type="presOf" srcId="{F5751DF9-EC47-49EE-8857-DF77BC2DF003}" destId="{1E5FE6C3-4E7F-446B-986D-C63454790F02}" srcOrd="1" destOrd="0" presId="urn:microsoft.com/office/officeart/2005/8/layout/list1"/>
    <dgm:cxn modelId="{D332F61B-5752-4CC7-9AD4-60CD190013C7}" type="presOf" srcId="{D11DDAF3-5DAD-41E4-82EF-C3E81A443350}" destId="{F9214AB6-F6A0-4600-BDF9-76351DBE5FDF}" srcOrd="0" destOrd="0" presId="urn:microsoft.com/office/officeart/2005/8/layout/list1"/>
    <dgm:cxn modelId="{A80CE449-283E-4A2F-9E11-197AD5EDF9D6}" type="presOf" srcId="{45E31BA9-A2A6-4404-9F0C-1365A10E1947}" destId="{76EC5C07-2705-4835-9169-A378213CA00A}" srcOrd="1" destOrd="0" presId="urn:microsoft.com/office/officeart/2005/8/layout/list1"/>
    <dgm:cxn modelId="{86E82E7D-D05D-4782-B2E2-DA31E7639486}" srcId="{2A542DB3-E47B-4147-845C-A66A979DBC0F}" destId="{D11DDAF3-5DAD-41E4-82EF-C3E81A443350}" srcOrd="0" destOrd="0" parTransId="{289CEBD0-E5F0-434F-A2BA-52F2B6B48780}" sibTransId="{0341C5ED-7501-4D21-81AE-88A7C5E24DD1}"/>
    <dgm:cxn modelId="{529297A5-D0AF-4CDF-9824-C8460AB9F09E}" srcId="{2A542DB3-E47B-4147-845C-A66A979DBC0F}" destId="{F5751DF9-EC47-49EE-8857-DF77BC2DF003}" srcOrd="1" destOrd="0" parTransId="{00296118-2A01-4645-9C85-E6191467C233}" sibTransId="{290CB57F-010B-47F6-A966-05D38886309E}"/>
    <dgm:cxn modelId="{C37F1B5A-366A-4B52-A1CD-8148905BCEE2}" type="presParOf" srcId="{1E4F5834-3EBA-489A-B394-474ACE2098D5}" destId="{150A4C5F-A356-45D4-B6E4-5E14C6AEC115}" srcOrd="0" destOrd="0" presId="urn:microsoft.com/office/officeart/2005/8/layout/list1"/>
    <dgm:cxn modelId="{CED47FAC-2F05-443F-85FB-FE83E17F073A}" type="presParOf" srcId="{150A4C5F-A356-45D4-B6E4-5E14C6AEC115}" destId="{F9214AB6-F6A0-4600-BDF9-76351DBE5FDF}" srcOrd="0" destOrd="0" presId="urn:microsoft.com/office/officeart/2005/8/layout/list1"/>
    <dgm:cxn modelId="{2967238F-B774-4FF6-8917-9DF7600A5F98}" type="presParOf" srcId="{150A4C5F-A356-45D4-B6E4-5E14C6AEC115}" destId="{CC395B4A-A3B6-48B1-884D-1990FA914D20}" srcOrd="1" destOrd="0" presId="urn:microsoft.com/office/officeart/2005/8/layout/list1"/>
    <dgm:cxn modelId="{724F0D5C-9054-497A-AECB-53F68E8A53F5}" type="presParOf" srcId="{1E4F5834-3EBA-489A-B394-474ACE2098D5}" destId="{5E1FC32C-F598-47C2-B6AB-B744EC41C20F}" srcOrd="1" destOrd="0" presId="urn:microsoft.com/office/officeart/2005/8/layout/list1"/>
    <dgm:cxn modelId="{5FF57F2F-A8D9-4EC3-B3CB-B959663BC962}" type="presParOf" srcId="{1E4F5834-3EBA-489A-B394-474ACE2098D5}" destId="{D6B81967-4D14-4A9E-81D5-3712932976B0}" srcOrd="2" destOrd="0" presId="urn:microsoft.com/office/officeart/2005/8/layout/list1"/>
    <dgm:cxn modelId="{ED9395EB-5120-4B39-9E20-7D6E4A68990A}" type="presParOf" srcId="{1E4F5834-3EBA-489A-B394-474ACE2098D5}" destId="{8F68EC82-79F8-4C3A-A006-7259C4156AC4}" srcOrd="3" destOrd="0" presId="urn:microsoft.com/office/officeart/2005/8/layout/list1"/>
    <dgm:cxn modelId="{F9D38BEC-2D95-433B-B599-405AB214E840}" type="presParOf" srcId="{1E4F5834-3EBA-489A-B394-474ACE2098D5}" destId="{AAFFBF1D-C994-4B7D-8F1B-B79640467ED4}" srcOrd="4" destOrd="0" presId="urn:microsoft.com/office/officeart/2005/8/layout/list1"/>
    <dgm:cxn modelId="{9A156E8B-BB53-48DA-8B63-BEF1BFB8E665}" type="presParOf" srcId="{AAFFBF1D-C994-4B7D-8F1B-B79640467ED4}" destId="{0EBB209A-2AF7-4979-91B3-17957FA300A6}" srcOrd="0" destOrd="0" presId="urn:microsoft.com/office/officeart/2005/8/layout/list1"/>
    <dgm:cxn modelId="{4F67990D-FC57-40DB-8A47-EDE1A74F1454}" type="presParOf" srcId="{AAFFBF1D-C994-4B7D-8F1B-B79640467ED4}" destId="{1E5FE6C3-4E7F-446B-986D-C63454790F02}" srcOrd="1" destOrd="0" presId="urn:microsoft.com/office/officeart/2005/8/layout/list1"/>
    <dgm:cxn modelId="{7977298B-A87C-46F8-82E7-2607B714B483}" type="presParOf" srcId="{1E4F5834-3EBA-489A-B394-474ACE2098D5}" destId="{D3C28D62-018C-45A8-86A4-C1493E2B8F39}" srcOrd="5" destOrd="0" presId="urn:microsoft.com/office/officeart/2005/8/layout/list1"/>
    <dgm:cxn modelId="{D0191827-80A7-4D7F-B713-BA5A92AD12B0}" type="presParOf" srcId="{1E4F5834-3EBA-489A-B394-474ACE2098D5}" destId="{B31E872B-CA24-4FAF-AC1F-1728AEE18A61}" srcOrd="6" destOrd="0" presId="urn:microsoft.com/office/officeart/2005/8/layout/list1"/>
    <dgm:cxn modelId="{2B039689-319C-41A2-88E8-A40424413CC0}" type="presParOf" srcId="{1E4F5834-3EBA-489A-B394-474ACE2098D5}" destId="{1CC9CE41-EBDF-42C6-A344-76266A546883}" srcOrd="7" destOrd="0" presId="urn:microsoft.com/office/officeart/2005/8/layout/list1"/>
    <dgm:cxn modelId="{E20DC907-557B-44FE-9959-4AB429DCA70C}" type="presParOf" srcId="{1E4F5834-3EBA-489A-B394-474ACE2098D5}" destId="{615FB96F-91FA-4EF5-B585-4BB6E0418EE8}" srcOrd="8" destOrd="0" presId="urn:microsoft.com/office/officeart/2005/8/layout/list1"/>
    <dgm:cxn modelId="{D954736A-9BF9-4A9B-B98D-8BC340B737DA}" type="presParOf" srcId="{615FB96F-91FA-4EF5-B585-4BB6E0418EE8}" destId="{7FAB68C0-62EE-4F1A-A83A-A64AA4C81871}" srcOrd="0" destOrd="0" presId="urn:microsoft.com/office/officeart/2005/8/layout/list1"/>
    <dgm:cxn modelId="{8431A74C-CC6E-4E00-A56C-FA97E5968E56}" type="presParOf" srcId="{615FB96F-91FA-4EF5-B585-4BB6E0418EE8}" destId="{76EC5C07-2705-4835-9169-A378213CA00A}" srcOrd="1" destOrd="0" presId="urn:microsoft.com/office/officeart/2005/8/layout/list1"/>
    <dgm:cxn modelId="{AEBB445B-008C-4661-8C7F-FDB7DC75FF41}" type="presParOf" srcId="{1E4F5834-3EBA-489A-B394-474ACE2098D5}" destId="{DA5F6F80-1054-45C2-845B-FF3AE354E6CE}" srcOrd="9" destOrd="0" presId="urn:microsoft.com/office/officeart/2005/8/layout/list1"/>
    <dgm:cxn modelId="{CBE4D24D-B60E-4FA8-A10A-B70AA25AC332}" type="presParOf" srcId="{1E4F5834-3EBA-489A-B394-474ACE2098D5}" destId="{7F29702C-8D49-4BDD-B88B-2B4F313B8A2E}" srcOrd="10" destOrd="0" presId="urn:microsoft.com/office/officeart/2005/8/layout/list1"/>
    <dgm:cxn modelId="{F7A3656A-1110-479A-A4C7-6001A54B3E2A}" type="presParOf" srcId="{1E4F5834-3EBA-489A-B394-474ACE2098D5}" destId="{35384656-EC0A-43FD-A03E-5C919B72156C}" srcOrd="11" destOrd="0" presId="urn:microsoft.com/office/officeart/2005/8/layout/list1"/>
    <dgm:cxn modelId="{58A0D5AE-D777-414B-83E0-D11E97E13447}" type="presParOf" srcId="{1E4F5834-3EBA-489A-B394-474ACE2098D5}" destId="{78D3857B-A849-41BB-A85F-A5017CF407A7}" srcOrd="12" destOrd="0" presId="urn:microsoft.com/office/officeart/2005/8/layout/list1"/>
    <dgm:cxn modelId="{5592B214-8B38-4678-B19F-1205FC894DAC}" type="presParOf" srcId="{78D3857B-A849-41BB-A85F-A5017CF407A7}" destId="{0F6B42F0-F81F-4701-8662-DD93220B7172}" srcOrd="0" destOrd="0" presId="urn:microsoft.com/office/officeart/2005/8/layout/list1"/>
    <dgm:cxn modelId="{9CD9D9FD-DF89-4650-8305-F100F07A7511}" type="presParOf" srcId="{78D3857B-A849-41BB-A85F-A5017CF407A7}" destId="{35414412-C2DF-4072-B16F-41FA603EFA5E}" srcOrd="1" destOrd="0" presId="urn:microsoft.com/office/officeart/2005/8/layout/list1"/>
    <dgm:cxn modelId="{9A7577D0-B265-44AF-A891-B158519C6C50}" type="presParOf" srcId="{1E4F5834-3EBA-489A-B394-474ACE2098D5}" destId="{B696E2E9-F712-4EC1-9AE1-316D834089B4}" srcOrd="13" destOrd="0" presId="urn:microsoft.com/office/officeart/2005/8/layout/list1"/>
    <dgm:cxn modelId="{E9E1B3F1-E58C-4BBC-B4E7-AAD22B98D9EE}" type="presParOf" srcId="{1E4F5834-3EBA-489A-B394-474ACE2098D5}" destId="{2DAC9C91-2779-4ABE-9817-03848AE4402E}" srcOrd="14" destOrd="0" presId="urn:microsoft.com/office/officeart/2005/8/layout/list1"/>
    <dgm:cxn modelId="{ABEF5AEE-55DD-41F7-91F8-E502C9A9DA6E}" type="presParOf" srcId="{1E4F5834-3EBA-489A-B394-474ACE2098D5}" destId="{98A14A3A-0519-4977-A8CB-BC227536FCDA}" srcOrd="15" destOrd="0" presId="urn:microsoft.com/office/officeart/2005/8/layout/list1"/>
    <dgm:cxn modelId="{88315243-D185-4AAE-9484-BA041CC96238}" type="presParOf" srcId="{1E4F5834-3EBA-489A-B394-474ACE2098D5}" destId="{8AC644D1-1A71-4823-A149-5ACC33ECDDB2}" srcOrd="16" destOrd="0" presId="urn:microsoft.com/office/officeart/2005/8/layout/list1"/>
    <dgm:cxn modelId="{361A2B53-6205-4DCA-A49B-D5828B29EF35}" type="presParOf" srcId="{8AC644D1-1A71-4823-A149-5ACC33ECDDB2}" destId="{5F799C0D-11D6-4476-8830-5881E5571F2E}" srcOrd="0" destOrd="0" presId="urn:microsoft.com/office/officeart/2005/8/layout/list1"/>
    <dgm:cxn modelId="{1762EAF9-2A05-4779-AE6F-0ACCC3551B27}" type="presParOf" srcId="{8AC644D1-1A71-4823-A149-5ACC33ECDDB2}" destId="{1C7AC357-759A-44EE-ACC8-07A638895141}" srcOrd="1" destOrd="0" presId="urn:microsoft.com/office/officeart/2005/8/layout/list1"/>
    <dgm:cxn modelId="{E79DFE3B-8276-434E-A6E3-0C89DEAF29C7}" type="presParOf" srcId="{1E4F5834-3EBA-489A-B394-474ACE2098D5}" destId="{60DA1110-798F-4608-9068-369B45DF4A71}" srcOrd="17" destOrd="0" presId="urn:microsoft.com/office/officeart/2005/8/layout/list1"/>
    <dgm:cxn modelId="{77E19589-75BB-43E0-8BA1-1A0F1A3ECF48}" type="presParOf" srcId="{1E4F5834-3EBA-489A-B394-474ACE2098D5}" destId="{57CD7A46-FA53-48CA-A86E-DF83410DB1B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81967-4D14-4A9E-81D5-3712932976B0}">
      <dsp:nvSpPr>
        <dsp:cNvPr id="0" name=""/>
        <dsp:cNvSpPr/>
      </dsp:nvSpPr>
      <dsp:spPr>
        <a:xfrm>
          <a:off x="0" y="347831"/>
          <a:ext cx="7596335" cy="5292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C395B4A-A3B6-48B1-884D-1990FA914D20}">
      <dsp:nvSpPr>
        <dsp:cNvPr id="0" name=""/>
        <dsp:cNvSpPr/>
      </dsp:nvSpPr>
      <dsp:spPr>
        <a:xfrm>
          <a:off x="379816" y="37871"/>
          <a:ext cx="6757662" cy="6199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986" tIns="0" rIns="200986" bIns="0" numCol="1" spcCol="1270" anchor="ctr" anchorCtr="0">
          <a:noAutofit/>
        </a:bodyPr>
        <a:lstStyle/>
        <a:p>
          <a:pPr lvl="0" algn="l" defTabSz="711200" rtl="0">
            <a:lnSpc>
              <a:spcPct val="90000"/>
            </a:lnSpc>
            <a:spcBef>
              <a:spcPct val="0"/>
            </a:spcBef>
            <a:spcAft>
              <a:spcPct val="35000"/>
            </a:spcAft>
          </a:pPr>
          <a:r>
            <a:rPr lang="ru-RU" sz="1600" i="0" kern="1200" baseline="0" dirty="0" smtClean="0"/>
            <a:t>Показатели, характеризующие открытость и доступность информации об организации, осуществляющей образовательную деятельность</a:t>
          </a:r>
          <a:endParaRPr lang="ru-RU" sz="1600" i="0" kern="1200" baseline="0" dirty="0"/>
        </a:p>
      </dsp:txBody>
      <dsp:txXfrm>
        <a:off x="410078" y="68133"/>
        <a:ext cx="6697138" cy="559396"/>
      </dsp:txXfrm>
    </dsp:sp>
    <dsp:sp modelId="{B31E872B-CA24-4FAF-AC1F-1728AEE18A61}">
      <dsp:nvSpPr>
        <dsp:cNvPr id="0" name=""/>
        <dsp:cNvSpPr/>
      </dsp:nvSpPr>
      <dsp:spPr>
        <a:xfrm>
          <a:off x="0" y="1300391"/>
          <a:ext cx="7596335" cy="5292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E5FE6C3-4E7F-446B-986D-C63454790F02}">
      <dsp:nvSpPr>
        <dsp:cNvPr id="0" name=""/>
        <dsp:cNvSpPr/>
      </dsp:nvSpPr>
      <dsp:spPr>
        <a:xfrm>
          <a:off x="379816" y="990431"/>
          <a:ext cx="6813176" cy="6199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986" tIns="0" rIns="200986" bIns="0" numCol="1" spcCol="1270" anchor="ctr" anchorCtr="0">
          <a:noAutofit/>
        </a:bodyPr>
        <a:lstStyle/>
        <a:p>
          <a:pPr lvl="0" algn="l" defTabSz="711200" rtl="0">
            <a:lnSpc>
              <a:spcPct val="90000"/>
            </a:lnSpc>
            <a:spcBef>
              <a:spcPct val="0"/>
            </a:spcBef>
            <a:spcAft>
              <a:spcPct val="35000"/>
            </a:spcAft>
          </a:pPr>
          <a:r>
            <a:rPr lang="ru-RU" sz="1600" i="0" kern="1200" baseline="0" dirty="0" smtClean="0"/>
            <a:t>Показатели, характеризующие комфортность условий, в которых осуществляется образовательная деятельность</a:t>
          </a:r>
          <a:endParaRPr lang="ru-RU" sz="1600" i="0" kern="1200" baseline="0" dirty="0"/>
        </a:p>
      </dsp:txBody>
      <dsp:txXfrm>
        <a:off x="410078" y="1020693"/>
        <a:ext cx="6752652" cy="559396"/>
      </dsp:txXfrm>
    </dsp:sp>
    <dsp:sp modelId="{7F29702C-8D49-4BDD-B88B-2B4F313B8A2E}">
      <dsp:nvSpPr>
        <dsp:cNvPr id="0" name=""/>
        <dsp:cNvSpPr/>
      </dsp:nvSpPr>
      <dsp:spPr>
        <a:xfrm>
          <a:off x="0" y="2252951"/>
          <a:ext cx="7596335" cy="5292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6EC5C07-2705-4835-9169-A378213CA00A}">
      <dsp:nvSpPr>
        <dsp:cNvPr id="0" name=""/>
        <dsp:cNvSpPr/>
      </dsp:nvSpPr>
      <dsp:spPr>
        <a:xfrm>
          <a:off x="379816" y="1942991"/>
          <a:ext cx="6884323" cy="6199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986" tIns="0" rIns="200986" bIns="0" numCol="1" spcCol="1270" anchor="ctr" anchorCtr="0">
          <a:noAutofit/>
        </a:bodyPr>
        <a:lstStyle/>
        <a:p>
          <a:pPr lvl="0" algn="l" defTabSz="711200" rtl="0">
            <a:lnSpc>
              <a:spcPct val="90000"/>
            </a:lnSpc>
            <a:spcBef>
              <a:spcPct val="0"/>
            </a:spcBef>
            <a:spcAft>
              <a:spcPct val="35000"/>
            </a:spcAft>
          </a:pPr>
          <a:r>
            <a:rPr lang="ru-RU" sz="1600" i="0" kern="1200" baseline="0" dirty="0" smtClean="0"/>
            <a:t>Показатели, характеризующие доступность образовательной деятельности для инвалидов	</a:t>
          </a:r>
          <a:endParaRPr lang="ru-RU" sz="1600" i="0" kern="1200" baseline="0" dirty="0"/>
        </a:p>
      </dsp:txBody>
      <dsp:txXfrm>
        <a:off x="410078" y="1973253"/>
        <a:ext cx="6823799" cy="559396"/>
      </dsp:txXfrm>
    </dsp:sp>
    <dsp:sp modelId="{2DAC9C91-2779-4ABE-9817-03848AE4402E}">
      <dsp:nvSpPr>
        <dsp:cNvPr id="0" name=""/>
        <dsp:cNvSpPr/>
      </dsp:nvSpPr>
      <dsp:spPr>
        <a:xfrm>
          <a:off x="0" y="3205512"/>
          <a:ext cx="7596335" cy="5292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5414412-C2DF-4072-B16F-41FA603EFA5E}">
      <dsp:nvSpPr>
        <dsp:cNvPr id="0" name=""/>
        <dsp:cNvSpPr/>
      </dsp:nvSpPr>
      <dsp:spPr>
        <a:xfrm>
          <a:off x="379816" y="2895552"/>
          <a:ext cx="6901605" cy="6199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986" tIns="0" rIns="200986" bIns="0" numCol="1" spcCol="1270" anchor="ctr" anchorCtr="0">
          <a:noAutofit/>
        </a:bodyPr>
        <a:lstStyle/>
        <a:p>
          <a:pPr lvl="0" algn="l" defTabSz="711200" rtl="0">
            <a:lnSpc>
              <a:spcPct val="90000"/>
            </a:lnSpc>
            <a:spcBef>
              <a:spcPct val="0"/>
            </a:spcBef>
            <a:spcAft>
              <a:spcPct val="35000"/>
            </a:spcAft>
          </a:pPr>
          <a:r>
            <a:rPr lang="ru-RU" sz="1600" i="0" kern="1200" baseline="0" dirty="0" smtClean="0"/>
            <a:t>Показатели, характеризующие доброжелательность, вежливость работников организации</a:t>
          </a:r>
          <a:endParaRPr lang="ru-RU" sz="1600" i="0" kern="1200" baseline="0" dirty="0"/>
        </a:p>
      </dsp:txBody>
      <dsp:txXfrm>
        <a:off x="410078" y="2925814"/>
        <a:ext cx="6841081" cy="559396"/>
      </dsp:txXfrm>
    </dsp:sp>
    <dsp:sp modelId="{57CD7A46-FA53-48CA-A86E-DF83410DB1BC}">
      <dsp:nvSpPr>
        <dsp:cNvPr id="0" name=""/>
        <dsp:cNvSpPr/>
      </dsp:nvSpPr>
      <dsp:spPr>
        <a:xfrm>
          <a:off x="0" y="4158072"/>
          <a:ext cx="7596335" cy="5292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C7AC357-759A-44EE-ACC8-07A638895141}">
      <dsp:nvSpPr>
        <dsp:cNvPr id="0" name=""/>
        <dsp:cNvSpPr/>
      </dsp:nvSpPr>
      <dsp:spPr>
        <a:xfrm>
          <a:off x="379816" y="3848112"/>
          <a:ext cx="6884377" cy="6199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986" tIns="0" rIns="200986" bIns="0" numCol="1" spcCol="1270" anchor="ctr" anchorCtr="0">
          <a:noAutofit/>
        </a:bodyPr>
        <a:lstStyle/>
        <a:p>
          <a:pPr lvl="0" algn="l" defTabSz="711200" rtl="0">
            <a:lnSpc>
              <a:spcPct val="90000"/>
            </a:lnSpc>
            <a:spcBef>
              <a:spcPct val="0"/>
            </a:spcBef>
            <a:spcAft>
              <a:spcPct val="35000"/>
            </a:spcAft>
          </a:pPr>
          <a:r>
            <a:rPr lang="ru-RU" sz="1600" i="0" kern="1200" baseline="0" dirty="0" smtClean="0"/>
            <a:t>Показатели, характеризующие удовлетворенность условиями осуществления образовательной деятельности организации</a:t>
          </a:r>
          <a:endParaRPr lang="ru-RU" sz="1600" i="0" kern="1200" baseline="0" dirty="0"/>
        </a:p>
      </dsp:txBody>
      <dsp:txXfrm>
        <a:off x="410078" y="3878374"/>
        <a:ext cx="6823853"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E0279-7CA3-4DD4-A6C2-031DAA4571E7}" type="datetimeFigureOut">
              <a:rPr lang="ru-RU" smtClean="0"/>
              <a:pPr/>
              <a:t>13.04.2022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146D0-7A49-4899-A47E-A240EBDA9469}" type="slidenum">
              <a:rPr lang="ru-RU" smtClean="0"/>
              <a:pPr/>
              <a:t>‹#›</a:t>
            </a:fld>
            <a:endParaRPr lang="ru-RU"/>
          </a:p>
        </p:txBody>
      </p:sp>
    </p:spTree>
    <p:extLst>
      <p:ext uri="{BB962C8B-B14F-4D97-AF65-F5344CB8AC3E}">
        <p14:creationId xmlns:p14="http://schemas.microsoft.com/office/powerpoint/2010/main" val="326992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12F7AC-1813-4D86-B39A-759852CA03C9}"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756BD1-F67B-40CB-92EA-B64662D654A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2F7AC-1813-4D86-B39A-759852CA03C9}" type="datetimeFigureOut">
              <a:rPr lang="ru-RU" smtClean="0"/>
              <a:pPr/>
              <a:t>13.04.2022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56BD1-F67B-40CB-92EA-B64662D654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http://bus.gov.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us.gov.r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Рисунок1.jpg"/>
          <p:cNvPicPr>
            <a:picLocks noChangeAspect="1"/>
          </p:cNvPicPr>
          <p:nvPr/>
        </p:nvPicPr>
        <p:blipFill>
          <a:blip r:embed="rId2" cstate="print"/>
          <a:stretch>
            <a:fillRect/>
          </a:stretch>
        </p:blipFill>
        <p:spPr>
          <a:xfrm>
            <a:off x="0" y="1268760"/>
            <a:ext cx="9144000" cy="5589240"/>
          </a:xfrm>
          <a:prstGeom prst="rect">
            <a:avLst/>
          </a:prstGeom>
        </p:spPr>
      </p:pic>
      <p:sp>
        <p:nvSpPr>
          <p:cNvPr id="11" name="Прямоугольник 10">
            <a:extLst>
              <a:ext uri="{FF2B5EF4-FFF2-40B4-BE49-F238E27FC236}">
                <a16:creationId xmlns="" xmlns:a16="http://schemas.microsoft.com/office/drawing/2014/main" id="{C6A5630F-84B9-4F1F-83B7-D0D8A63C1D14}"/>
              </a:ext>
            </a:extLst>
          </p:cNvPr>
          <p:cNvSpPr/>
          <p:nvPr/>
        </p:nvSpPr>
        <p:spPr>
          <a:xfrm>
            <a:off x="-29704" y="4213337"/>
            <a:ext cx="8325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8431"/>
            <a:ext cx="9144000" cy="1200329"/>
          </a:xfrm>
          <a:prstGeom prst="rect">
            <a:avLst/>
          </a:prstGeom>
        </p:spPr>
        <p:txBody>
          <a:bodyPr wrap="square">
            <a:spAutoFit/>
          </a:bodyPr>
          <a:lstStyle/>
          <a:p>
            <a:pPr algn="ctr"/>
            <a:r>
              <a:rPr lang="ru-RU" sz="2400" dirty="0" smtClean="0">
                <a:solidFill>
                  <a:srgbClr val="002060"/>
                </a:solidFill>
                <a:latin typeface="Arial" pitchFamily="34" charset="0"/>
                <a:cs typeface="Arial" pitchFamily="34" charset="0"/>
              </a:rPr>
              <a:t>Общество с ограниченной ответственностью</a:t>
            </a:r>
          </a:p>
          <a:p>
            <a:pPr algn="ctr"/>
            <a:r>
              <a:rPr lang="ru-RU" sz="2400" dirty="0" smtClean="0">
                <a:solidFill>
                  <a:srgbClr val="002060"/>
                </a:solidFill>
                <a:latin typeface="Arial" pitchFamily="34" charset="0"/>
                <a:cs typeface="Arial" pitchFamily="34" charset="0"/>
              </a:rPr>
              <a:t> «Центр оценки «Эксперт-профи» </a:t>
            </a:r>
          </a:p>
          <a:p>
            <a:pPr algn="ctr"/>
            <a:r>
              <a:rPr lang="ru-RU" sz="2400" dirty="0" smtClean="0">
                <a:solidFill>
                  <a:srgbClr val="002060"/>
                </a:solidFill>
                <a:latin typeface="Arial" pitchFamily="34" charset="0"/>
                <a:cs typeface="Arial" pitchFamily="34" charset="0"/>
              </a:rPr>
              <a:t>г</a:t>
            </a:r>
            <a:r>
              <a:rPr lang="ru-RU" sz="2400" dirty="0">
                <a:solidFill>
                  <a:srgbClr val="002060"/>
                </a:solidFill>
                <a:latin typeface="Arial" pitchFamily="34" charset="0"/>
                <a:cs typeface="Arial" pitchFamily="34" charset="0"/>
              </a:rPr>
              <a:t>. Пятигорск</a:t>
            </a:r>
          </a:p>
        </p:txBody>
      </p:sp>
      <p:sp>
        <p:nvSpPr>
          <p:cNvPr id="8" name="Прямоугольник 7"/>
          <p:cNvSpPr/>
          <p:nvPr/>
        </p:nvSpPr>
        <p:spPr>
          <a:xfrm>
            <a:off x="683568" y="4570062"/>
            <a:ext cx="7164288" cy="1446550"/>
          </a:xfrm>
          <a:prstGeom prst="rect">
            <a:avLst/>
          </a:prstGeom>
        </p:spPr>
        <p:txBody>
          <a:bodyPr wrap="square">
            <a:spAutoFit/>
          </a:bodyPr>
          <a:lstStyle/>
          <a:p>
            <a:pPr algn="ctr"/>
            <a:r>
              <a:rPr lang="ru-RU" sz="4400" b="1" dirty="0" smtClean="0">
                <a:solidFill>
                  <a:srgbClr val="002060"/>
                </a:solidFill>
                <a:latin typeface="Arial" pitchFamily="34" charset="0"/>
                <a:cs typeface="Arial" pitchFamily="34" charset="0"/>
              </a:rPr>
              <a:t>НЕЗАВИСИМАЯ ОЦЕНКА КАЧЕСТВА </a:t>
            </a:r>
          </a:p>
        </p:txBody>
      </p:sp>
    </p:spTree>
    <p:extLst>
      <p:ext uri="{BB962C8B-B14F-4D97-AF65-F5344CB8AC3E}">
        <p14:creationId xmlns:p14="http://schemas.microsoft.com/office/powerpoint/2010/main" val="50977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Артур\Desktop\Типовая анкета_page-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92" r="2607" b="6111"/>
          <a:stretch/>
        </p:blipFill>
        <p:spPr bwMode="auto">
          <a:xfrm>
            <a:off x="0" y="1844824"/>
            <a:ext cx="3098800"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ртур\Desktop\Типовая анкета_page-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57" b="4555"/>
          <a:stretch/>
        </p:blipFill>
        <p:spPr bwMode="auto">
          <a:xfrm>
            <a:off x="3059832" y="1844824"/>
            <a:ext cx="312021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Артур\Desktop\Типовая анкета_page-00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21" r="3249" b="5134"/>
          <a:stretch/>
        </p:blipFill>
        <p:spPr bwMode="auto">
          <a:xfrm>
            <a:off x="6123477" y="1844824"/>
            <a:ext cx="3020523"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05139" y="404664"/>
            <a:ext cx="8229600" cy="1143000"/>
          </a:xfrm>
        </p:spPr>
        <p:txBody>
          <a:bodyPr>
            <a:normAutofit fontScale="90000"/>
          </a:bodyPr>
          <a:lstStyle/>
          <a:p>
            <a:r>
              <a:rPr lang="ru-RU" b="1" dirty="0" smtClean="0">
                <a:solidFill>
                  <a:srgbClr val="002060"/>
                </a:solidFill>
                <a:latin typeface="Arial" panose="020B0604020202020204" pitchFamily="34" charset="0"/>
                <a:cs typeface="Arial" panose="020B0604020202020204" pitchFamily="34" charset="0"/>
              </a:rPr>
              <a:t>Типовая анкета </a:t>
            </a:r>
            <a:br>
              <a:rPr lang="ru-RU" b="1" dirty="0" smtClean="0">
                <a:solidFill>
                  <a:srgbClr val="002060"/>
                </a:solidFill>
                <a:latin typeface="Arial" panose="020B0604020202020204" pitchFamily="34" charset="0"/>
                <a:cs typeface="Arial" panose="020B0604020202020204" pitchFamily="34" charset="0"/>
              </a:rPr>
            </a:br>
            <a:r>
              <a:rPr lang="ru-RU" b="1" dirty="0" smtClean="0">
                <a:solidFill>
                  <a:srgbClr val="002060"/>
                </a:solidFill>
                <a:latin typeface="Arial" panose="020B0604020202020204" pitchFamily="34" charset="0"/>
                <a:cs typeface="Arial" panose="020B0604020202020204" pitchFamily="34" charset="0"/>
              </a:rPr>
              <a:t>для опроса получателей услуг</a:t>
            </a:r>
            <a:endParaRPr lang="ru-RU"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58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Arial" panose="020B0604020202020204" pitchFamily="34" charset="0"/>
                <a:cs typeface="Arial" panose="020B0604020202020204" pitchFamily="34" charset="0"/>
              </a:rPr>
              <a:t>Лист визуального осмотра организации </a:t>
            </a:r>
            <a:endParaRPr lang="ru-RU" b="1" dirty="0">
              <a:solidFill>
                <a:srgbClr val="002060"/>
              </a:solidFill>
              <a:latin typeface="Arial" panose="020B0604020202020204" pitchFamily="34" charset="0"/>
              <a:cs typeface="Arial" panose="020B0604020202020204" pitchFamily="34" charset="0"/>
            </a:endParaRPr>
          </a:p>
        </p:txBody>
      </p:sp>
      <p:pic>
        <p:nvPicPr>
          <p:cNvPr id="2050" name="Picture 2" descr="C:\Users\Артур\Desktop\лист осмотра_page-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62820"/>
            <a:ext cx="7488832" cy="529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4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 y="620688"/>
            <a:ext cx="8229600" cy="1143000"/>
          </a:xfrm>
        </p:spPr>
        <p:txBody>
          <a:bodyPr>
            <a:normAutofit fontScale="90000"/>
          </a:bodyPr>
          <a:lstStyle/>
          <a:p>
            <a:r>
              <a:rPr lang="ru-RU" b="1" dirty="0" smtClean="0">
                <a:solidFill>
                  <a:srgbClr val="002060"/>
                </a:solidFill>
                <a:latin typeface="Arial" panose="020B0604020202020204" pitchFamily="34" charset="0"/>
                <a:cs typeface="Arial" panose="020B0604020202020204" pitchFamily="34" charset="0"/>
              </a:rPr>
              <a:t>Визуальный осмотр стендов организации</a:t>
            </a:r>
            <a:endParaRPr lang="ru-RU" b="1" dirty="0">
              <a:solidFill>
                <a:srgbClr val="002060"/>
              </a:solidFill>
              <a:latin typeface="Arial" panose="020B0604020202020204" pitchFamily="34" charset="0"/>
              <a:cs typeface="Arial" panose="020B0604020202020204" pitchFamily="34" charset="0"/>
            </a:endParaRPr>
          </a:p>
        </p:txBody>
      </p:sp>
      <p:pic>
        <p:nvPicPr>
          <p:cNvPr id="3074" name="Picture 2" descr="C:\Users\Артур\Desktop\лист осмотра_page-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0853"/>
            <a:ext cx="4680000" cy="33070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ртур\Desktop\лист осмотра_page-0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1"/>
          <a:stretch/>
        </p:blipFill>
        <p:spPr bwMode="auto">
          <a:xfrm>
            <a:off x="4591050" y="2060855"/>
            <a:ext cx="4562500" cy="330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8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Autofit/>
          </a:bodyPr>
          <a:lstStyle/>
          <a:p>
            <a:r>
              <a:rPr lang="ru-RU" sz="2000" b="1" dirty="0" smtClean="0">
                <a:solidFill>
                  <a:srgbClr val="002060"/>
                </a:solidFill>
                <a:latin typeface="Arial" panose="020B0604020202020204" pitchFamily="34" charset="0"/>
                <a:cs typeface="Arial" panose="020B0604020202020204" pitchFamily="34" charset="0"/>
              </a:rPr>
              <a:t>Сведения </a:t>
            </a:r>
            <a:r>
              <a:rPr lang="ru-RU" sz="2000" b="1" dirty="0">
                <a:solidFill>
                  <a:srgbClr val="002060"/>
                </a:solidFill>
                <a:latin typeface="Arial" panose="020B0604020202020204" pitchFamily="34" charset="0"/>
                <a:cs typeface="Arial" panose="020B0604020202020204" pitchFamily="34" charset="0"/>
              </a:rPr>
              <a:t>для расчета показателя «Соответствие информации о деятельности организации, размещенной на общедоступных информационных ресурсах, ее содержанию и порядку (форме) размещения, установленным нормативными правовыми актами: на </a:t>
            </a:r>
            <a:r>
              <a:rPr lang="ru-RU" sz="2000" b="1" dirty="0" smtClean="0">
                <a:solidFill>
                  <a:srgbClr val="002060"/>
                </a:solidFill>
                <a:latin typeface="Arial" panose="020B0604020202020204" pitchFamily="34" charset="0"/>
                <a:cs typeface="Arial" panose="020B0604020202020204" pitchFamily="34" charset="0"/>
              </a:rPr>
              <a:t>официальном  сайте организации </a:t>
            </a:r>
            <a:r>
              <a:rPr lang="ru-RU" sz="2000" b="1" dirty="0">
                <a:solidFill>
                  <a:srgbClr val="002060"/>
                </a:solidFill>
                <a:latin typeface="Arial" panose="020B0604020202020204" pitchFamily="34" charset="0"/>
                <a:cs typeface="Arial" panose="020B0604020202020204" pitchFamily="34" charset="0"/>
              </a:rPr>
              <a:t>в информационно-телекоммуникационной сети «Интернет»</a:t>
            </a:r>
          </a:p>
        </p:txBody>
      </p:sp>
      <p:sp>
        <p:nvSpPr>
          <p:cNvPr id="3" name="Объект 2"/>
          <p:cNvSpPr>
            <a:spLocks noGrp="1"/>
          </p:cNvSpPr>
          <p:nvPr>
            <p:ph idx="1"/>
          </p:nvPr>
        </p:nvSpPr>
        <p:spPr>
          <a:xfrm>
            <a:off x="467544" y="2276872"/>
            <a:ext cx="8229600" cy="3993307"/>
          </a:xfrm>
        </p:spPr>
        <p:txBody>
          <a:bodyPr>
            <a:normAutofit/>
          </a:bodyPr>
          <a:lstStyle/>
          <a:p>
            <a:pPr marL="0" indent="0" algn="ctr">
              <a:buNone/>
            </a:pPr>
            <a:r>
              <a:rPr lang="ru-RU" sz="1800" b="1" i="1" dirty="0" smtClean="0">
                <a:solidFill>
                  <a:srgbClr val="002060"/>
                </a:solidFill>
                <a:latin typeface="Arial" panose="020B0604020202020204" pitchFamily="34" charset="0"/>
                <a:cs typeface="Arial" panose="020B0604020202020204" pitchFamily="34" charset="0"/>
              </a:rPr>
              <a:t>Рассчитывается в </a:t>
            </a:r>
            <a:r>
              <a:rPr lang="ru-RU" sz="1800" b="1" i="1" dirty="0">
                <a:solidFill>
                  <a:srgbClr val="002060"/>
                </a:solidFill>
                <a:latin typeface="Arial" panose="020B0604020202020204" pitchFamily="34" charset="0"/>
                <a:cs typeface="Arial" panose="020B0604020202020204" pitchFamily="34" charset="0"/>
              </a:rPr>
              <a:t>соответствии с постановлением Правительства Российской Федерации от 10 июля 2013 г. № </a:t>
            </a:r>
            <a:r>
              <a:rPr lang="ru-RU" sz="1800" b="1" i="1" dirty="0" smtClean="0">
                <a:solidFill>
                  <a:srgbClr val="002060"/>
                </a:solidFill>
                <a:latin typeface="Arial" panose="020B0604020202020204" pitchFamily="34" charset="0"/>
                <a:cs typeface="Arial" panose="020B0604020202020204" pitchFamily="34" charset="0"/>
              </a:rPr>
              <a:t>582 </a:t>
            </a:r>
            <a:r>
              <a:rPr lang="ru-RU" sz="1800" dirty="0">
                <a:latin typeface="Arial" panose="020B0604020202020204" pitchFamily="34" charset="0"/>
                <a:cs typeface="Arial" panose="020B0604020202020204" pitchFamily="34" charset="0"/>
              </a:rPr>
              <a:t>«Об утверждении правил размещения на официальном сайте образовательной организации в информационно-телекоммуникационной сети </a:t>
            </a:r>
            <a:r>
              <a:rPr lang="ru-RU" sz="1800" dirty="0" smtClean="0">
                <a:latin typeface="Arial" panose="020B0604020202020204" pitchFamily="34" charset="0"/>
                <a:cs typeface="Arial" panose="020B0604020202020204" pitchFamily="34" charset="0"/>
              </a:rPr>
              <a:t>«Интернет» </a:t>
            </a:r>
            <a:r>
              <a:rPr lang="ru-RU" sz="1800" dirty="0">
                <a:latin typeface="Arial" panose="020B0604020202020204" pitchFamily="34" charset="0"/>
                <a:cs typeface="Arial" panose="020B0604020202020204" pitchFamily="34" charset="0"/>
              </a:rPr>
              <a:t>и обновления информации об </a:t>
            </a:r>
            <a:r>
              <a:rPr lang="ru-RU" sz="1800" dirty="0" smtClean="0">
                <a:latin typeface="Arial" panose="020B0604020202020204" pitchFamily="34" charset="0"/>
                <a:cs typeface="Arial" panose="020B0604020202020204" pitchFamily="34" charset="0"/>
              </a:rPr>
              <a:t>образовательной </a:t>
            </a:r>
            <a:r>
              <a:rPr lang="ru-RU" sz="1800" dirty="0">
                <a:latin typeface="Arial" panose="020B0604020202020204" pitchFamily="34" charset="0"/>
                <a:cs typeface="Arial" panose="020B0604020202020204" pitchFamily="34" charset="0"/>
              </a:rPr>
              <a:t>организации</a:t>
            </a:r>
            <a:r>
              <a:rPr lang="ru-RU" sz="1800" dirty="0" smtClean="0">
                <a:latin typeface="Arial" panose="020B0604020202020204" pitchFamily="34" charset="0"/>
                <a:cs typeface="Arial" panose="020B0604020202020204" pitchFamily="34" charset="0"/>
              </a:rPr>
              <a:t>», а так же с </a:t>
            </a:r>
            <a:r>
              <a:rPr lang="ru-RU" sz="1800" b="1" i="1" dirty="0" smtClean="0">
                <a:solidFill>
                  <a:srgbClr val="002060"/>
                </a:solidFill>
                <a:latin typeface="Arial" panose="020B0604020202020204" pitchFamily="34" charset="0"/>
                <a:cs typeface="Arial" panose="020B0604020202020204" pitchFamily="34" charset="0"/>
              </a:rPr>
              <a:t>Методическими рекомендациями к единому порядку расчета показателей</a:t>
            </a:r>
            <a:r>
              <a:rPr lang="ru-RU" sz="1800" b="1" dirty="0" smtClean="0">
                <a:solidFill>
                  <a:srgbClr val="002060"/>
                </a:solidFill>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независимой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 (с учетом отраслевых особенностей) 2022 года.</a:t>
            </a:r>
          </a:p>
          <a:p>
            <a:pPr marL="0" indent="0">
              <a:buNone/>
            </a:pPr>
            <a:endParaRPr lang="ru-RU" sz="1800" dirty="0" smtClean="0">
              <a:latin typeface="Arial" panose="020B0604020202020204" pitchFamily="34" charset="0"/>
              <a:cs typeface="Arial" panose="020B0604020202020204" pitchFamily="34" charset="0"/>
            </a:endParaRPr>
          </a:p>
          <a:p>
            <a:pPr marL="0" indent="0">
              <a:buNone/>
            </a:pP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6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996305563"/>
              </p:ext>
            </p:extLst>
          </p:nvPr>
        </p:nvGraphicFramePr>
        <p:xfrm>
          <a:off x="251520" y="1772816"/>
          <a:ext cx="7596336"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41831" y="181670"/>
            <a:ext cx="8964488" cy="1231106"/>
          </a:xfrm>
          <a:prstGeom prst="rect">
            <a:avLst/>
          </a:prstGeom>
        </p:spPr>
        <p:txBody>
          <a:bodyPr wrap="square">
            <a:spAutoFit/>
          </a:bodyPr>
          <a:lstStyle/>
          <a:p>
            <a:r>
              <a:rPr lang="ru-RU" sz="2800" b="1" dirty="0" smtClean="0">
                <a:solidFill>
                  <a:srgbClr val="002060"/>
                </a:solidFill>
                <a:latin typeface="Arial" pitchFamily="34" charset="0"/>
                <a:cs typeface="Arial" pitchFamily="34" charset="0"/>
              </a:rPr>
              <a:t>ОСНОВНЫЕ ПОКАЗАТЕЛИ, характеризующие общие критерии оценки качества </a:t>
            </a:r>
          </a:p>
          <a:p>
            <a:r>
              <a:rPr lang="ru-RU" b="1" dirty="0" smtClean="0">
                <a:solidFill>
                  <a:srgbClr val="002060"/>
                </a:solidFill>
                <a:latin typeface="Arial" pitchFamily="34" charset="0"/>
                <a:cs typeface="Arial" pitchFamily="34" charset="0"/>
              </a:rPr>
              <a:t>(Приказ Минпросвещения России № 114 от 13.03.2019 год)</a:t>
            </a:r>
            <a:endParaRPr lang="ru-RU" b="1" dirty="0">
              <a:solidFill>
                <a:srgbClr val="002060"/>
              </a:solidFill>
              <a:latin typeface="Arial" pitchFamily="34" charset="0"/>
              <a:cs typeface="Arial" pitchFamily="34" charset="0"/>
            </a:endParaRPr>
          </a:p>
        </p:txBody>
      </p:sp>
      <p:pic>
        <p:nvPicPr>
          <p:cNvPr id="17411" name="Picture 3" descr="https://yt3.ggpht.com/a/AGF-l787Ctc-Y_5UyWqfHPkFybB31wggDpEmsl2-4A=s900-c-k-c0xffffffff-no-rj-mo"/>
          <p:cNvPicPr>
            <a:picLocks noChangeAspect="1" noChangeArrowheads="1"/>
          </p:cNvPicPr>
          <p:nvPr/>
        </p:nvPicPr>
        <p:blipFill>
          <a:blip r:embed="rId7" cstate="print"/>
          <a:srcRect l="13333" t="20000" r="13333" b="20000"/>
          <a:stretch>
            <a:fillRect/>
          </a:stretch>
        </p:blipFill>
        <p:spPr bwMode="auto">
          <a:xfrm>
            <a:off x="7956376" y="1988840"/>
            <a:ext cx="880098" cy="720080"/>
          </a:xfrm>
          <a:prstGeom prst="rect">
            <a:avLst/>
          </a:prstGeom>
          <a:noFill/>
        </p:spPr>
      </p:pic>
      <p:pic>
        <p:nvPicPr>
          <p:cNvPr id="8" name="Picture 3" descr="https://yt3.ggpht.com/a/AGF-l787Ctc-Y_5UyWqfHPkFybB31wggDpEmsl2-4A=s900-c-k-c0xffffffff-no-rj-mo"/>
          <p:cNvPicPr>
            <a:picLocks noChangeAspect="1" noChangeArrowheads="1"/>
          </p:cNvPicPr>
          <p:nvPr/>
        </p:nvPicPr>
        <p:blipFill>
          <a:blip r:embed="rId7" cstate="print"/>
          <a:srcRect l="13333" t="20000" r="13333" b="20000"/>
          <a:stretch>
            <a:fillRect/>
          </a:stretch>
        </p:blipFill>
        <p:spPr bwMode="auto">
          <a:xfrm>
            <a:off x="7956376" y="2924944"/>
            <a:ext cx="880098" cy="720080"/>
          </a:xfrm>
          <a:prstGeom prst="rect">
            <a:avLst/>
          </a:prstGeom>
          <a:noFill/>
        </p:spPr>
      </p:pic>
      <p:pic>
        <p:nvPicPr>
          <p:cNvPr id="9" name="Picture 3" descr="https://yt3.ggpht.com/a/AGF-l787Ctc-Y_5UyWqfHPkFybB31wggDpEmsl2-4A=s900-c-k-c0xffffffff-no-rj-mo"/>
          <p:cNvPicPr>
            <a:picLocks noChangeAspect="1" noChangeArrowheads="1"/>
          </p:cNvPicPr>
          <p:nvPr/>
        </p:nvPicPr>
        <p:blipFill>
          <a:blip r:embed="rId7" cstate="print"/>
          <a:srcRect l="13333" t="20000" r="13333" b="20000"/>
          <a:stretch>
            <a:fillRect/>
          </a:stretch>
        </p:blipFill>
        <p:spPr bwMode="auto">
          <a:xfrm>
            <a:off x="7956376" y="3861048"/>
            <a:ext cx="880098" cy="720080"/>
          </a:xfrm>
          <a:prstGeom prst="rect">
            <a:avLst/>
          </a:prstGeom>
          <a:noFill/>
        </p:spPr>
      </p:pic>
      <p:pic>
        <p:nvPicPr>
          <p:cNvPr id="10" name="Picture 3" descr="https://yt3.ggpht.com/a/AGF-l787Ctc-Y_5UyWqfHPkFybB31wggDpEmsl2-4A=s900-c-k-c0xffffffff-no-rj-mo"/>
          <p:cNvPicPr>
            <a:picLocks noChangeAspect="1" noChangeArrowheads="1"/>
          </p:cNvPicPr>
          <p:nvPr/>
        </p:nvPicPr>
        <p:blipFill>
          <a:blip r:embed="rId7" cstate="print"/>
          <a:srcRect l="13333" t="20000" r="13333" b="20000"/>
          <a:stretch>
            <a:fillRect/>
          </a:stretch>
        </p:blipFill>
        <p:spPr bwMode="auto">
          <a:xfrm>
            <a:off x="7956376" y="4797152"/>
            <a:ext cx="880098" cy="720080"/>
          </a:xfrm>
          <a:prstGeom prst="rect">
            <a:avLst/>
          </a:prstGeom>
          <a:noFill/>
        </p:spPr>
      </p:pic>
      <p:pic>
        <p:nvPicPr>
          <p:cNvPr id="11" name="Picture 3" descr="https://yt3.ggpht.com/a/AGF-l787Ctc-Y_5UyWqfHPkFybB31wggDpEmsl2-4A=s900-c-k-c0xffffffff-no-rj-mo"/>
          <p:cNvPicPr>
            <a:picLocks noChangeAspect="1" noChangeArrowheads="1"/>
          </p:cNvPicPr>
          <p:nvPr/>
        </p:nvPicPr>
        <p:blipFill>
          <a:blip r:embed="rId7" cstate="print"/>
          <a:srcRect l="13333" t="20000" r="13333" b="20000"/>
          <a:stretch>
            <a:fillRect/>
          </a:stretch>
        </p:blipFill>
        <p:spPr bwMode="auto">
          <a:xfrm>
            <a:off x="7956376" y="5805264"/>
            <a:ext cx="880098" cy="720080"/>
          </a:xfrm>
          <a:prstGeom prst="rect">
            <a:avLst/>
          </a:prstGeom>
          <a:noFill/>
        </p:spPr>
      </p:pic>
      <p:cxnSp>
        <p:nvCxnSpPr>
          <p:cNvPr id="13" name="Прямая соединительная линия 12">
            <a:extLst>
              <a:ext uri="{FF2B5EF4-FFF2-40B4-BE49-F238E27FC236}">
                <a16:creationId xmlns:a16="http://schemas.microsoft.com/office/drawing/2014/main" xmlns="" id="{3DC358CB-1391-438B-91D6-17AC690853EA}"/>
              </a:ext>
            </a:extLst>
          </p:cNvPr>
          <p:cNvCxnSpPr/>
          <p:nvPr/>
        </p:nvCxnSpPr>
        <p:spPr>
          <a:xfrm>
            <a:off x="251520" y="1556792"/>
            <a:ext cx="1583094"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400" dirty="0">
                <a:solidFill>
                  <a:srgbClr val="002060"/>
                </a:solidFill>
                <a:latin typeface="Arial" panose="020B0604020202020204" pitchFamily="34" charset="0"/>
                <a:cs typeface="Arial" panose="020B0604020202020204" pitchFamily="34" charset="0"/>
              </a:rPr>
              <a:t>Состав информации </a:t>
            </a:r>
            <a:r>
              <a:rPr lang="ru-RU" sz="2400" b="1" dirty="0">
                <a:solidFill>
                  <a:srgbClr val="002060"/>
                </a:solidFill>
                <a:latin typeface="Arial" panose="020B0604020202020204" pitchFamily="34" charset="0"/>
                <a:cs typeface="Arial" panose="020B0604020202020204" pitchFamily="34" charset="0"/>
              </a:rPr>
              <a:t>о результатах НОКО</a:t>
            </a:r>
            <a:r>
              <a:rPr lang="ru-RU" sz="2400" dirty="0">
                <a:solidFill>
                  <a:srgbClr val="002060"/>
                </a:solidFill>
                <a:latin typeface="Arial" panose="020B0604020202020204" pitchFamily="34" charset="0"/>
                <a:cs typeface="Arial" panose="020B0604020202020204" pitchFamily="34" charset="0"/>
              </a:rPr>
              <a:t> и порядок их размещения утверждены приказом Минфина России от 7 мая 2019 г. № 66н.</a:t>
            </a:r>
          </a:p>
        </p:txBody>
      </p:sp>
      <p:sp>
        <p:nvSpPr>
          <p:cNvPr id="3" name="Объект 2"/>
          <p:cNvSpPr>
            <a:spLocks noGrp="1"/>
          </p:cNvSpPr>
          <p:nvPr>
            <p:ph idx="1"/>
          </p:nvPr>
        </p:nvSpPr>
        <p:spPr>
          <a:xfrm>
            <a:off x="457200" y="1600201"/>
            <a:ext cx="8229600" cy="4205064"/>
          </a:xfrm>
        </p:spPr>
        <p:txBody>
          <a:bodyPr>
            <a:normAutofit fontScale="77500" lnSpcReduction="20000"/>
          </a:bodyPr>
          <a:lstStyle/>
          <a:p>
            <a:pPr marL="0" indent="447675" algn="just">
              <a:buNone/>
            </a:pPr>
            <a:r>
              <a:rPr lang="ru-RU" sz="2600" dirty="0" smtClean="0">
                <a:latin typeface="Arial" panose="020B0604020202020204" pitchFamily="34" charset="0"/>
                <a:cs typeface="Arial" panose="020B0604020202020204" pitchFamily="34" charset="0"/>
              </a:rPr>
              <a:t>В </a:t>
            </a:r>
            <a:r>
              <a:rPr lang="ru-RU" sz="2600" dirty="0">
                <a:latin typeface="Arial" panose="020B0604020202020204" pitchFamily="34" charset="0"/>
                <a:cs typeface="Arial" panose="020B0604020202020204" pitchFamily="34" charset="0"/>
              </a:rPr>
              <a:t>течение первого квартала года, следующего за отчетным, Минпросвещения России, органы исполнительной власти субъектов Российской Федерации, осуществляющие государственное управление в сфере образования, органы местного самоуправления:</a:t>
            </a:r>
          </a:p>
          <a:p>
            <a:pPr marL="0" indent="542925" algn="just">
              <a:tabLst>
                <a:tab pos="714375" algn="l"/>
              </a:tabLst>
            </a:pPr>
            <a:r>
              <a:rPr lang="ru-RU" sz="2600" dirty="0">
                <a:latin typeface="Arial" panose="020B0604020202020204" pitchFamily="34" charset="0"/>
                <a:cs typeface="Arial" panose="020B0604020202020204" pitchFamily="34" charset="0"/>
              </a:rPr>
              <a:t>осуществляют подготовку и утверждение </a:t>
            </a:r>
            <a:r>
              <a:rPr lang="ru-RU" sz="2600" u="sng" dirty="0">
                <a:latin typeface="Arial" panose="020B0604020202020204" pitchFamily="34" charset="0"/>
                <a:cs typeface="Arial" panose="020B0604020202020204" pitchFamily="34" charset="0"/>
              </a:rPr>
              <a:t>в полном объеме</a:t>
            </a:r>
            <a:r>
              <a:rPr lang="ru-RU" sz="2600" dirty="0">
                <a:latin typeface="Arial" panose="020B0604020202020204" pitchFamily="34" charset="0"/>
                <a:cs typeface="Arial" panose="020B0604020202020204" pitchFamily="34" charset="0"/>
              </a:rPr>
              <a:t> планов всех </a:t>
            </a:r>
            <a:r>
              <a:rPr lang="ru-RU" sz="2600" dirty="0" smtClean="0">
                <a:latin typeface="Arial" panose="020B0604020202020204" pitchFamily="34" charset="0"/>
                <a:cs typeface="Arial" panose="020B0604020202020204" pitchFamily="34" charset="0"/>
              </a:rPr>
              <a:t>организаций по устранению всех   недостатков, выявленных   в ходе   проведения   НОКО</a:t>
            </a:r>
          </a:p>
          <a:p>
            <a:pPr marL="0" indent="542925" algn="just">
              <a:tabLst>
                <a:tab pos="714375" algn="l"/>
              </a:tabLst>
            </a:pPr>
            <a:r>
              <a:rPr lang="ru-RU" sz="2600" dirty="0" smtClean="0">
                <a:latin typeface="Arial" panose="020B0604020202020204" pitchFamily="34" charset="0"/>
                <a:cs typeface="Arial" panose="020B0604020202020204" pitchFamily="34" charset="0"/>
              </a:rPr>
              <a:t>назначают должностных лиц, ответственных за размещение информации о результатах независимой оценки на сайте </a:t>
            </a:r>
            <a:r>
              <a:rPr lang="ru-RU" sz="2600" dirty="0" smtClean="0">
                <a:latin typeface="Arial" panose="020B0604020202020204" pitchFamily="34" charset="0"/>
                <a:cs typeface="Arial" panose="020B0604020202020204" pitchFamily="34" charset="0"/>
                <a:hlinkClick r:id="rId2"/>
              </a:rPr>
              <a:t>bus.gov.ru,</a:t>
            </a:r>
            <a:r>
              <a:rPr lang="ru-RU" sz="2600" dirty="0" smtClean="0">
                <a:latin typeface="Arial" panose="020B0604020202020204" pitchFamily="34" charset="0"/>
                <a:cs typeface="Arial" panose="020B0604020202020204" pitchFamily="34" charset="0"/>
              </a:rPr>
              <a:t> а также за достоверность, полноту и своевременность ее размещения, за ведение мониторинга посещений гражданами официального сайта и их отзывов, за организацию работы по устранению выявленных недостатков и информирование на сайте bus.gov.ru граждан о принятых мерах (часть 7 статьи 11 Федерального закона № 392-ФЗ).</a:t>
            </a:r>
          </a:p>
          <a:p>
            <a:pPr marL="0" indent="0">
              <a:buNone/>
            </a:pPr>
            <a:endParaRPr lang="ru-RU" dirty="0"/>
          </a:p>
          <a:p>
            <a:endParaRPr lang="ru-RU" dirty="0"/>
          </a:p>
        </p:txBody>
      </p:sp>
    </p:spTree>
    <p:extLst>
      <p:ext uri="{BB962C8B-B14F-4D97-AF65-F5344CB8AC3E}">
        <p14:creationId xmlns:p14="http://schemas.microsoft.com/office/powerpoint/2010/main" val="85986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43769" y="1340768"/>
            <a:ext cx="7960968" cy="4401205"/>
          </a:xfrm>
          <a:prstGeom prst="rect">
            <a:avLst/>
          </a:prstGeom>
          <a:solidFill>
            <a:schemeClr val="bg2">
              <a:lumMod val="50000"/>
            </a:schemeClr>
          </a:solidFill>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2000" dirty="0" smtClean="0"/>
              <a:t>По результатам НОКО составляется Аналитический </a:t>
            </a:r>
            <a:r>
              <a:rPr lang="ru-RU" sz="2000" dirty="0"/>
              <a:t>отчет, </a:t>
            </a:r>
            <a:r>
              <a:rPr lang="ru-RU" sz="2000" dirty="0" smtClean="0"/>
              <a:t>который содержит:</a:t>
            </a:r>
            <a:endParaRPr lang="ru-RU" sz="2000" dirty="0"/>
          </a:p>
          <a:p>
            <a:r>
              <a:rPr lang="ru-RU" sz="2000" dirty="0"/>
              <a:t>- анализ результатов проведенных сбора и обобщения </a:t>
            </a:r>
            <a:r>
              <a:rPr lang="ru-RU" sz="2000" dirty="0" smtClean="0"/>
              <a:t>информации</a:t>
            </a:r>
            <a:r>
              <a:rPr lang="ru-RU" sz="2000" dirty="0"/>
              <a:t>;</a:t>
            </a:r>
            <a:endParaRPr lang="ru-RU" sz="2000" dirty="0" smtClean="0"/>
          </a:p>
          <a:p>
            <a:r>
              <a:rPr lang="ru-RU" sz="2000" dirty="0" smtClean="0"/>
              <a:t>- результаты удовлетворенности граждан качеством условий оказания образовательных услуг;</a:t>
            </a:r>
          </a:p>
          <a:p>
            <a:r>
              <a:rPr lang="ru-RU" sz="2000" dirty="0" smtClean="0"/>
              <a:t>-</a:t>
            </a:r>
            <a:r>
              <a:rPr lang="ru-RU" sz="2000" dirty="0"/>
              <a:t> значения по каждому показателю, характеризующему общие критерии независимой оценки (в баллах</a:t>
            </a:r>
            <a:r>
              <a:rPr lang="ru-RU" sz="2000" dirty="0" smtClean="0"/>
              <a:t>);</a:t>
            </a:r>
            <a:endParaRPr lang="ru-RU" sz="2000" dirty="0"/>
          </a:p>
          <a:p>
            <a:r>
              <a:rPr lang="ru-RU" sz="2000" dirty="0"/>
              <a:t>- основные недостатки в работе организаций, выявленные в ходе сбора и обобщения информации о качестве условий оказания услуг,</a:t>
            </a:r>
          </a:p>
          <a:p>
            <a:r>
              <a:rPr lang="ru-RU" sz="2000" dirty="0"/>
              <a:t>- выводы и предложения по совершенствованию деятельности организаций, в том числе рейтинги, </a:t>
            </a:r>
            <a:r>
              <a:rPr lang="ru-RU" sz="2000" dirty="0" smtClean="0"/>
              <a:t>рэнкинг организаций</a:t>
            </a:r>
            <a:r>
              <a:rPr lang="ru-RU" sz="2000" dirty="0"/>
              <a:t>,</a:t>
            </a:r>
            <a:r>
              <a:rPr lang="ru-RU" sz="2000" dirty="0" smtClean="0"/>
              <a:t> </a:t>
            </a:r>
            <a:r>
              <a:rPr lang="ru-RU" sz="2000" dirty="0"/>
              <a:t>рекомендации по устранению недостатков по результатам проведения независимой оценки качества условий оказания образовательных услуг как для каждой организации, так и для типов организаций.</a:t>
            </a:r>
          </a:p>
        </p:txBody>
      </p:sp>
      <p:sp>
        <p:nvSpPr>
          <p:cNvPr id="3" name="TextBox 2"/>
          <p:cNvSpPr txBox="1"/>
          <p:nvPr/>
        </p:nvSpPr>
        <p:spPr>
          <a:xfrm>
            <a:off x="428596" y="385500"/>
            <a:ext cx="8358246" cy="523220"/>
          </a:xfrm>
          <a:prstGeom prst="rect">
            <a:avLst/>
          </a:prstGeom>
          <a:noFill/>
        </p:spPr>
        <p:txBody>
          <a:bodyPr wrap="square" rtlCol="0">
            <a:spAutoFit/>
          </a:bodyPr>
          <a:lstStyle/>
          <a:p>
            <a:r>
              <a:rPr lang="ru-RU" sz="2800" b="1" dirty="0" smtClean="0">
                <a:solidFill>
                  <a:srgbClr val="002060"/>
                </a:solidFill>
                <a:latin typeface="Arial" pitchFamily="34" charset="0"/>
                <a:cs typeface="Arial" pitchFamily="34" charset="0"/>
              </a:rPr>
              <a:t>ВЫВОДЫ ПО РЕЗУЛЬТАТАМ ИССЛЕДОВАНИЯ</a:t>
            </a:r>
            <a:endParaRPr lang="ru-RU" sz="2800" b="1" dirty="0">
              <a:solidFill>
                <a:srgbClr val="002060"/>
              </a:solidFill>
              <a:latin typeface="Arial" pitchFamily="34" charset="0"/>
              <a:cs typeface="Arial" pitchFamily="34" charset="0"/>
            </a:endParaRPr>
          </a:p>
        </p:txBody>
      </p:sp>
      <p:cxnSp>
        <p:nvCxnSpPr>
          <p:cNvPr id="9" name="Прямая соединительная линия 8">
            <a:extLst>
              <a:ext uri="{FF2B5EF4-FFF2-40B4-BE49-F238E27FC236}">
                <a16:creationId xmlns:a16="http://schemas.microsoft.com/office/drawing/2014/main" xmlns="" id="{3DC358CB-1391-438B-91D6-17AC690853EA}"/>
              </a:ext>
            </a:extLst>
          </p:cNvPr>
          <p:cNvCxnSpPr/>
          <p:nvPr/>
        </p:nvCxnSpPr>
        <p:spPr>
          <a:xfrm>
            <a:off x="539552" y="980728"/>
            <a:ext cx="1583094"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496944" cy="5793507"/>
          </a:xfrm>
        </p:spPr>
        <p:txBody>
          <a:bodyPr>
            <a:normAutofit lnSpcReduction="10000"/>
          </a:bodyPr>
          <a:lstStyle/>
          <a:p>
            <a:pPr marL="0" indent="447675" algn="just">
              <a:buNone/>
            </a:pPr>
            <a:r>
              <a:rPr lang="ru-RU" sz="1800" dirty="0" smtClean="0">
                <a:solidFill>
                  <a:srgbClr val="002060"/>
                </a:solidFill>
                <a:latin typeface="Arial" panose="020B0604020202020204" pitchFamily="34" charset="0"/>
                <a:cs typeface="Arial" panose="020B0604020202020204" pitchFamily="34" charset="0"/>
              </a:rPr>
              <a:t>После подготовки и размещении </a:t>
            </a:r>
            <a:r>
              <a:rPr lang="ru-RU" sz="1800" b="1" dirty="0" smtClean="0">
                <a:solidFill>
                  <a:srgbClr val="002060"/>
                </a:solidFill>
                <a:latin typeface="Arial" panose="020B0604020202020204" pitchFamily="34" charset="0"/>
                <a:cs typeface="Arial" panose="020B0604020202020204" pitchFamily="34" charset="0"/>
              </a:rPr>
              <a:t>Планов по устранению недостатков </a:t>
            </a:r>
            <a:r>
              <a:rPr lang="ru-RU" sz="1800" dirty="0" smtClean="0">
                <a:solidFill>
                  <a:srgbClr val="002060"/>
                </a:solidFill>
                <a:latin typeface="Arial" panose="020B0604020202020204" pitchFamily="34" charset="0"/>
                <a:cs typeface="Arial" panose="020B0604020202020204" pitchFamily="34" charset="0"/>
              </a:rPr>
              <a:t>руководители организаций должны </a:t>
            </a:r>
            <a:r>
              <a:rPr lang="ru-RU" sz="1800" b="1" dirty="0" smtClean="0">
                <a:solidFill>
                  <a:srgbClr val="002060"/>
                </a:solidFill>
                <a:latin typeface="Arial" panose="020B0604020202020204" pitchFamily="34" charset="0"/>
                <a:cs typeface="Arial" panose="020B0604020202020204" pitchFamily="34" charset="0"/>
              </a:rPr>
              <a:t>своевременно провести работу  по устранению указанных недостатков.</a:t>
            </a:r>
          </a:p>
          <a:p>
            <a:pPr marL="0" indent="447675" algn="just">
              <a:buNone/>
            </a:pPr>
            <a:endParaRPr lang="ru-RU" sz="1400" dirty="0" smtClean="0">
              <a:solidFill>
                <a:srgbClr val="002060"/>
              </a:solidFill>
              <a:latin typeface="Arial" panose="020B0604020202020204" pitchFamily="34" charset="0"/>
              <a:cs typeface="Arial" panose="020B0604020202020204" pitchFamily="34" charset="0"/>
            </a:endParaRPr>
          </a:p>
          <a:p>
            <a:pPr marL="0" indent="447675" algn="just">
              <a:buNone/>
            </a:pPr>
            <a:r>
              <a:rPr lang="ru-RU" sz="1800" dirty="0" smtClean="0">
                <a:solidFill>
                  <a:srgbClr val="002060"/>
                </a:solidFill>
                <a:latin typeface="Arial" panose="020B0604020202020204" pitchFamily="34" charset="0"/>
                <a:cs typeface="Arial" panose="020B0604020202020204" pitchFamily="34" charset="0"/>
              </a:rPr>
              <a:t>Руководители организаций</a:t>
            </a:r>
            <a:r>
              <a:rPr lang="ru-RU" sz="1800" dirty="0">
                <a:solidFill>
                  <a:srgbClr val="002060"/>
                </a:solidFill>
                <a:latin typeface="Arial" panose="020B0604020202020204" pitchFamily="34" charset="0"/>
                <a:cs typeface="Arial" panose="020B0604020202020204" pitchFamily="34" charset="0"/>
              </a:rPr>
              <a:t>, осуществляющих образовательную деятельность, несут ответственность за непринятие мер по устранению недостатков, выявленных   в   ходе   НОКО,   в   соответствии   с   трудовым   законодательством. В трудовых договорах с руководителями указанных организаций в показатели эффективности работы руководителей включаются результаты НОКО и выполнения Плана по устранению недостатков (часть 14 статьи 95.2 Федерального закона № 273-ФЗ</a:t>
            </a:r>
            <a:r>
              <a:rPr lang="ru-RU" sz="1800" dirty="0" smtClean="0">
                <a:solidFill>
                  <a:srgbClr val="002060"/>
                </a:solidFill>
                <a:latin typeface="Arial" panose="020B0604020202020204" pitchFamily="34" charset="0"/>
                <a:cs typeface="Arial" panose="020B0604020202020204" pitchFamily="34" charset="0"/>
              </a:rPr>
              <a:t>).</a:t>
            </a:r>
          </a:p>
          <a:p>
            <a:pPr marL="0" indent="447675" algn="just">
              <a:buNone/>
            </a:pPr>
            <a:endParaRPr lang="ru-RU" sz="1400" dirty="0">
              <a:solidFill>
                <a:srgbClr val="002060"/>
              </a:solidFill>
              <a:latin typeface="Arial" panose="020B0604020202020204" pitchFamily="34" charset="0"/>
              <a:cs typeface="Arial" panose="020B0604020202020204" pitchFamily="34" charset="0"/>
            </a:endParaRPr>
          </a:p>
          <a:p>
            <a:pPr marL="0" indent="447675">
              <a:buNone/>
            </a:pPr>
            <a:r>
              <a:rPr lang="ru-RU" sz="1800" b="1" i="1" dirty="0">
                <a:solidFill>
                  <a:srgbClr val="002060"/>
                </a:solidFill>
                <a:latin typeface="Arial" panose="020B0604020202020204" pitchFamily="34" charset="0"/>
                <a:cs typeface="Arial" panose="020B0604020202020204" pitchFamily="34" charset="0"/>
              </a:rPr>
              <a:t>Например </a:t>
            </a:r>
            <a:r>
              <a:rPr lang="ru-RU" sz="1800" dirty="0">
                <a:solidFill>
                  <a:srgbClr val="002060"/>
                </a:solidFill>
                <a:latin typeface="Arial" panose="020B0604020202020204" pitchFamily="34" charset="0"/>
                <a:cs typeface="Arial" panose="020B0604020202020204" pitchFamily="34" charset="0"/>
              </a:rPr>
              <a:t>показатели эффективности рассчитываются в </a:t>
            </a:r>
            <a:r>
              <a:rPr lang="ru-RU" sz="1800" dirty="0" smtClean="0">
                <a:solidFill>
                  <a:srgbClr val="002060"/>
                </a:solidFill>
                <a:latin typeface="Arial" panose="020B0604020202020204" pitchFamily="34" charset="0"/>
                <a:cs typeface="Arial" panose="020B0604020202020204" pitchFamily="34" charset="0"/>
              </a:rPr>
              <a:t>баллах,</a:t>
            </a:r>
            <a:endParaRPr lang="ru-RU" sz="1800" dirty="0">
              <a:solidFill>
                <a:srgbClr val="002060"/>
              </a:solidFill>
              <a:latin typeface="Arial" panose="020B0604020202020204" pitchFamily="34" charset="0"/>
              <a:cs typeface="Arial" panose="020B0604020202020204" pitchFamily="34" charset="0"/>
            </a:endParaRPr>
          </a:p>
          <a:p>
            <a:pPr marL="0" indent="447675">
              <a:buNone/>
            </a:pPr>
            <a:r>
              <a:rPr lang="ru-RU" sz="1800" dirty="0" smtClean="0">
                <a:solidFill>
                  <a:srgbClr val="002060"/>
                </a:solidFill>
                <a:latin typeface="Arial" panose="020B0604020202020204" pitchFamily="34" charset="0"/>
                <a:cs typeface="Arial" panose="020B0604020202020204" pitchFamily="34" charset="0"/>
              </a:rPr>
              <a:t>если </a:t>
            </a:r>
            <a:r>
              <a:rPr lang="ru-RU" sz="1800" dirty="0">
                <a:solidFill>
                  <a:srgbClr val="002060"/>
                </a:solidFill>
                <a:latin typeface="Arial" panose="020B0604020202020204" pitchFamily="34" charset="0"/>
                <a:cs typeface="Arial" panose="020B0604020202020204" pitchFamily="34" charset="0"/>
              </a:rPr>
              <a:t>итоговая сумма баллов по результатам НОК </a:t>
            </a:r>
            <a:endParaRPr lang="ru-RU" sz="1800" dirty="0">
              <a:solidFill>
                <a:srgbClr val="002060"/>
              </a:solidFill>
              <a:latin typeface="Arial" panose="020B0604020202020204" pitchFamily="34" charset="0"/>
              <a:cs typeface="Arial" panose="020B0604020202020204" pitchFamily="34" charset="0"/>
            </a:endParaRPr>
          </a:p>
          <a:p>
            <a:pPr marL="0" indent="447675">
              <a:buNone/>
            </a:pPr>
            <a:r>
              <a:rPr lang="ru-RU" sz="1800" dirty="0">
                <a:solidFill>
                  <a:srgbClr val="002060"/>
                </a:solidFill>
                <a:latin typeface="Arial" panose="020B0604020202020204" pitchFamily="34" charset="0"/>
                <a:cs typeface="Arial" panose="020B0604020202020204" pitchFamily="34" charset="0"/>
              </a:rPr>
              <a:t>60-79 баллов – 4 балла; </a:t>
            </a:r>
            <a:r>
              <a:rPr lang="ru-RU" sz="1800" dirty="0" smtClean="0">
                <a:solidFill>
                  <a:srgbClr val="002060"/>
                </a:solidFill>
                <a:latin typeface="Arial" panose="020B0604020202020204" pitchFamily="34" charset="0"/>
                <a:cs typeface="Arial" panose="020B0604020202020204" pitchFamily="34" charset="0"/>
              </a:rPr>
              <a:t>80-100 баллов – 8 баллов.</a:t>
            </a:r>
          </a:p>
          <a:p>
            <a:pPr marL="0" indent="447675" algn="just">
              <a:buNone/>
            </a:pPr>
            <a:r>
              <a:rPr lang="ru-RU" sz="1800" dirty="0" smtClean="0">
                <a:solidFill>
                  <a:srgbClr val="002060"/>
                </a:solidFill>
                <a:latin typeface="Arial" panose="020B0604020202020204" pitchFamily="34" charset="0"/>
                <a:cs typeface="Arial" panose="020B0604020202020204" pitchFamily="34" charset="0"/>
              </a:rPr>
              <a:t>Устанавливается в первый год, следующий за годом проведения НОК, а так же за своевременное выполнение плана во втором и третьем годах.</a:t>
            </a:r>
          </a:p>
          <a:p>
            <a:pPr marL="0" indent="447675">
              <a:buNone/>
            </a:pPr>
            <a:endParaRPr lang="ru-RU" sz="1800" dirty="0">
              <a:solidFill>
                <a:srgbClr val="002060"/>
              </a:solidFill>
              <a:latin typeface="Arial" panose="020B0604020202020204" pitchFamily="34" charset="0"/>
              <a:cs typeface="Arial" panose="020B0604020202020204" pitchFamily="34" charset="0"/>
            </a:endParaRPr>
          </a:p>
          <a:p>
            <a:pPr marL="0" indent="447675" algn="just">
              <a:buNone/>
            </a:pPr>
            <a:r>
              <a:rPr lang="ru-RU" sz="1800" dirty="0" smtClean="0">
                <a:solidFill>
                  <a:srgbClr val="002060"/>
                </a:solidFill>
                <a:latin typeface="Arial" panose="020B0604020202020204" pitchFamily="34" charset="0"/>
                <a:cs typeface="Arial" panose="020B0604020202020204" pitchFamily="34" charset="0"/>
              </a:rPr>
              <a:t>Данные баллы влияют на </a:t>
            </a:r>
            <a:r>
              <a:rPr lang="ru-RU" sz="1800" b="1" dirty="0" smtClean="0">
                <a:solidFill>
                  <a:srgbClr val="002060"/>
                </a:solidFill>
                <a:latin typeface="Arial" panose="020B0604020202020204" pitchFamily="34" charset="0"/>
                <a:cs typeface="Arial" panose="020B0604020202020204" pitchFamily="34" charset="0"/>
              </a:rPr>
              <a:t>показатель эффективности руководителя </a:t>
            </a:r>
            <a:r>
              <a:rPr lang="ru-RU" sz="1800" dirty="0" smtClean="0">
                <a:solidFill>
                  <a:srgbClr val="002060"/>
                </a:solidFill>
                <a:latin typeface="Arial" panose="020B0604020202020204" pitchFamily="34" charset="0"/>
                <a:cs typeface="Arial" panose="020B0604020202020204" pitchFamily="34" charset="0"/>
              </a:rPr>
              <a:t>образовательной организации.</a:t>
            </a:r>
            <a:endParaRPr lang="ru-RU"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111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Артур\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19874"/>
            <a:ext cx="7370747" cy="3937318"/>
          </a:xfrm>
          <a:prstGeom prst="rect">
            <a:avLst/>
          </a:prstGeom>
          <a:noFill/>
          <a:ln w="190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9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137323"/>
          </a:xfrm>
        </p:spPr>
        <p:txBody>
          <a:bodyPr>
            <a:normAutofit/>
          </a:bodyPr>
          <a:lstStyle/>
          <a:p>
            <a:pPr marL="0" indent="0" algn="ctr">
              <a:buNone/>
            </a:pPr>
            <a:r>
              <a:rPr lang="ru-RU" sz="4400" b="1" i="1" dirty="0" smtClean="0">
                <a:solidFill>
                  <a:srgbClr val="002060"/>
                </a:solidFill>
              </a:rPr>
              <a:t>Спасибо за внимание!</a:t>
            </a:r>
            <a:endParaRPr lang="ru-RU" sz="4400" b="1" i="1" dirty="0">
              <a:solidFill>
                <a:srgbClr val="002060"/>
              </a:solidFill>
            </a:endParaRPr>
          </a:p>
        </p:txBody>
      </p:sp>
    </p:spTree>
    <p:extLst>
      <p:ext uri="{BB962C8B-B14F-4D97-AF65-F5344CB8AC3E}">
        <p14:creationId xmlns:p14="http://schemas.microsoft.com/office/powerpoint/2010/main" val="105687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404664"/>
            <a:ext cx="8229600" cy="6048672"/>
          </a:xfrm>
        </p:spPr>
        <p:txBody>
          <a:bodyPr>
            <a:normAutofit/>
          </a:bodyPr>
          <a:lstStyle/>
          <a:p>
            <a:pPr marL="0" indent="0" algn="ctr">
              <a:spcBef>
                <a:spcPts val="0"/>
              </a:spcBef>
              <a:buNone/>
            </a:pPr>
            <a:r>
              <a:rPr lang="ru-RU" sz="2000" dirty="0" smtClean="0">
                <a:solidFill>
                  <a:srgbClr val="002060"/>
                </a:solidFill>
                <a:latin typeface="Arial" panose="020B0604020202020204" pitchFamily="34" charset="0"/>
                <a:cs typeface="Arial" panose="020B0604020202020204" pitchFamily="34" charset="0"/>
              </a:rPr>
              <a:t>Независимая оценка качества условий осуществления образовательной деятельности организациями, осуществляющими образовательную деятельность установлена </a:t>
            </a:r>
            <a:r>
              <a:rPr lang="ru-RU" sz="2000" b="1" i="1" dirty="0" smtClean="0">
                <a:solidFill>
                  <a:srgbClr val="002060"/>
                </a:solidFill>
                <a:latin typeface="Arial" panose="020B0604020202020204" pitchFamily="34" charset="0"/>
                <a:cs typeface="Arial" panose="020B0604020202020204" pitchFamily="34" charset="0"/>
              </a:rPr>
              <a:t>Федеральным законом от 29 декабря 2012 г. № 273-ФЗ «Об образовании в Российской Федерации», статья 95.2 </a:t>
            </a:r>
          </a:p>
          <a:p>
            <a:pPr marL="0" indent="539750" algn="just">
              <a:buNone/>
            </a:pPr>
            <a:r>
              <a:rPr lang="ru-RU" sz="1800" i="1" u="sng" dirty="0" smtClean="0">
                <a:solidFill>
                  <a:srgbClr val="002060"/>
                </a:solidFill>
                <a:latin typeface="Arial" panose="020B0604020202020204" pitchFamily="34" charset="0"/>
                <a:cs typeface="Arial" panose="020B0604020202020204" pitchFamily="34" charset="0"/>
              </a:rPr>
              <a:t>Независимая оценка качества</a:t>
            </a:r>
            <a:r>
              <a:rPr lang="ru-RU" sz="1800" i="1" dirty="0" smtClean="0">
                <a:solidFill>
                  <a:srgbClr val="002060"/>
                </a:solidFill>
                <a:latin typeface="Arial" panose="020B0604020202020204" pitchFamily="34" charset="0"/>
                <a:cs typeface="Arial" panose="020B0604020202020204" pitchFamily="34" charset="0"/>
              </a:rPr>
              <a:t> </a:t>
            </a:r>
            <a:r>
              <a:rPr lang="ru-RU" sz="1800" dirty="0" smtClean="0">
                <a:solidFill>
                  <a:srgbClr val="002060"/>
                </a:solidFill>
                <a:latin typeface="Arial" panose="020B0604020202020204" pitchFamily="34" charset="0"/>
                <a:cs typeface="Arial" panose="020B0604020202020204" pitchFamily="34" charset="0"/>
              </a:rPr>
              <a:t>условий осуществления образовательной деятельности организациями, осуществляющими образовательную деятельность, проводится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 (Статья 95.2. п.1).</a:t>
            </a:r>
          </a:p>
          <a:p>
            <a:pPr marL="0" indent="539750" algn="just">
              <a:buNone/>
            </a:pPr>
            <a:r>
              <a:rPr lang="ru-RU" sz="1800" dirty="0" smtClean="0">
                <a:solidFill>
                  <a:srgbClr val="002060"/>
                </a:solidFill>
                <a:latin typeface="Arial" panose="020B0604020202020204" pitchFamily="34" charset="0"/>
                <a:cs typeface="Arial" panose="020B0604020202020204" pitchFamily="34" charset="0"/>
              </a:rPr>
              <a:t>Независимая </a:t>
            </a:r>
            <a:r>
              <a:rPr lang="ru-RU" sz="1800" dirty="0">
                <a:solidFill>
                  <a:srgbClr val="002060"/>
                </a:solidFill>
                <a:latin typeface="Arial" panose="020B0604020202020204" pitchFamily="34" charset="0"/>
                <a:cs typeface="Arial" panose="020B0604020202020204" pitchFamily="34" charset="0"/>
              </a:rPr>
              <a:t>оценка качества условий осуществления образовательной деятельности организациями проводится общественными советами по независимой оценке качества не чаще </a:t>
            </a:r>
            <a:r>
              <a:rPr lang="ru-RU" sz="1800" b="1" u="sng" dirty="0">
                <a:solidFill>
                  <a:srgbClr val="002060"/>
                </a:solidFill>
                <a:latin typeface="Arial" panose="020B0604020202020204" pitchFamily="34" charset="0"/>
                <a:cs typeface="Arial" panose="020B0604020202020204" pitchFamily="34" charset="0"/>
              </a:rPr>
              <a:t>чем один раз в год и не реже чем один раз в три года </a:t>
            </a:r>
            <a:r>
              <a:rPr lang="ru-RU" sz="1800" dirty="0">
                <a:solidFill>
                  <a:srgbClr val="002060"/>
                </a:solidFill>
                <a:latin typeface="Arial" panose="020B0604020202020204" pitchFamily="34" charset="0"/>
                <a:cs typeface="Arial" panose="020B0604020202020204" pitchFamily="34" charset="0"/>
              </a:rPr>
              <a:t>в отношении одной и той же организации (Статья 95.2. п.6). </a:t>
            </a:r>
          </a:p>
          <a:p>
            <a:pPr marL="0" indent="542925" algn="just">
              <a:buNone/>
            </a:pPr>
            <a:r>
              <a:rPr lang="ru-RU" sz="2000" dirty="0" smtClean="0">
                <a:solidFill>
                  <a:srgbClr val="002060"/>
                </a:solidFill>
                <a:latin typeface="Arial" panose="020B0604020202020204" pitchFamily="34" charset="0"/>
                <a:cs typeface="Arial" panose="020B0604020202020204" pitchFamily="34" charset="0"/>
              </a:rPr>
              <a:t>По р</a:t>
            </a:r>
            <a:r>
              <a:rPr lang="ru-RU" sz="2000" dirty="0" smtClean="0">
                <a:solidFill>
                  <a:srgbClr val="002060"/>
                </a:solidFill>
                <a:latin typeface="Arial" panose="020B0604020202020204" pitchFamily="34" charset="0"/>
                <a:cs typeface="Arial" panose="020B0604020202020204" pitchFamily="34" charset="0"/>
              </a:rPr>
              <a:t>езультатам НОКО готовится </a:t>
            </a:r>
            <a:r>
              <a:rPr lang="ru-RU" sz="2000" b="1" dirty="0" smtClean="0">
                <a:solidFill>
                  <a:srgbClr val="002060"/>
                </a:solidFill>
                <a:latin typeface="Arial" panose="020B0604020202020204" pitchFamily="34" charset="0"/>
                <a:cs typeface="Arial" panose="020B0604020202020204" pitchFamily="34" charset="0"/>
              </a:rPr>
              <a:t>Обязательный публичный отчет Главы КЧР, </a:t>
            </a:r>
            <a:r>
              <a:rPr lang="ru-RU" sz="2000" dirty="0" smtClean="0">
                <a:solidFill>
                  <a:srgbClr val="002060"/>
                </a:solidFill>
                <a:latin typeface="Arial" panose="020B0604020202020204" pitchFamily="34" charset="0"/>
                <a:cs typeface="Arial" panose="020B0604020202020204" pitchFamily="34" charset="0"/>
              </a:rPr>
              <a:t>а так же составляется </a:t>
            </a:r>
            <a:r>
              <a:rPr lang="ru-RU" sz="2000" b="1" dirty="0" smtClean="0">
                <a:solidFill>
                  <a:srgbClr val="002060"/>
                </a:solidFill>
                <a:latin typeface="Arial" panose="020B0604020202020204" pitchFamily="34" charset="0"/>
                <a:cs typeface="Arial" panose="020B0604020202020204" pitchFamily="34" charset="0"/>
              </a:rPr>
              <a:t>Всероссийский рейтинг субъектов по итогам НОК.</a:t>
            </a:r>
            <a:endParaRPr lang="ru-RU"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16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3"/>
            <a:ext cx="8229600" cy="5976663"/>
          </a:xfrm>
        </p:spPr>
        <p:txBody>
          <a:bodyPr>
            <a:normAutofit fontScale="40000" lnSpcReduction="20000"/>
          </a:bodyPr>
          <a:lstStyle/>
          <a:p>
            <a:pPr marL="0" indent="0" algn="just">
              <a:buNone/>
              <a:tabLst>
                <a:tab pos="355600" algn="l"/>
              </a:tabLst>
            </a:pPr>
            <a:r>
              <a:rPr lang="ru-RU" sz="5000" b="1" dirty="0">
                <a:solidFill>
                  <a:srgbClr val="002060"/>
                </a:solidFill>
                <a:latin typeface="Arial" panose="020B0604020202020204" pitchFamily="34" charset="0"/>
                <a:cs typeface="Arial" panose="020B0604020202020204" pitchFamily="34" charset="0"/>
              </a:rPr>
              <a:t>Независимая оценка качества проводится в </a:t>
            </a:r>
            <a:r>
              <a:rPr lang="ru-RU" sz="5000" b="1" dirty="0" smtClean="0">
                <a:solidFill>
                  <a:srgbClr val="002060"/>
                </a:solidFill>
                <a:latin typeface="Arial" panose="020B0604020202020204" pitchFamily="34" charset="0"/>
                <a:cs typeface="Arial" panose="020B0604020202020204" pitchFamily="34" charset="0"/>
              </a:rPr>
              <a:t>соответствии</a:t>
            </a:r>
          </a:p>
          <a:p>
            <a:pPr marL="0" indent="0" algn="just">
              <a:buNone/>
              <a:tabLst>
                <a:tab pos="355600" algn="l"/>
              </a:tabLst>
            </a:pPr>
            <a:endParaRPr lang="ru-RU" sz="2500" b="1" dirty="0">
              <a:solidFill>
                <a:srgbClr val="002060"/>
              </a:solidFill>
              <a:latin typeface="Arial" panose="020B0604020202020204" pitchFamily="34" charset="0"/>
              <a:cs typeface="Arial" panose="020B0604020202020204" pitchFamily="34" charset="0"/>
            </a:endParaRPr>
          </a:p>
          <a:p>
            <a:pPr marL="0" indent="355600" algn="just">
              <a:tabLst>
                <a:tab pos="355600" algn="l"/>
              </a:tabLst>
            </a:pPr>
            <a:r>
              <a:rPr lang="ru-RU" sz="3400" b="1" dirty="0" smtClean="0">
                <a:solidFill>
                  <a:srgbClr val="002060"/>
                </a:solidFill>
                <a:latin typeface="Arial" panose="020B0604020202020204" pitchFamily="34" charset="0"/>
                <a:cs typeface="Arial" panose="020B0604020202020204" pitchFamily="34" charset="0"/>
              </a:rPr>
              <a:t>Федеральный </a:t>
            </a:r>
            <a:r>
              <a:rPr lang="ru-RU" sz="3400" b="1" dirty="0">
                <a:solidFill>
                  <a:srgbClr val="002060"/>
                </a:solidFill>
                <a:latin typeface="Arial" panose="020B0604020202020204" pitchFamily="34" charset="0"/>
                <a:cs typeface="Arial" panose="020B0604020202020204" pitchFamily="34" charset="0"/>
              </a:rPr>
              <a:t>закон от 5 декабря 2017 г. № 392-ФЗ </a:t>
            </a:r>
            <a:r>
              <a:rPr lang="ru-RU" sz="3400" dirty="0">
                <a:solidFill>
                  <a:srgbClr val="002060"/>
                </a:solidFill>
                <a:latin typeface="Arial" panose="020B0604020202020204" pitchFamily="34" charset="0"/>
                <a:cs typeface="Arial" panose="020B0604020202020204" pitchFamily="34" charset="0"/>
              </a:rPr>
              <a:t>«О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a:t>
            </a:r>
            <a:r>
              <a:rPr lang="ru-RU" sz="3500" dirty="0">
                <a:solidFill>
                  <a:srgbClr val="002060"/>
                </a:solidFill>
                <a:latin typeface="Arial" panose="020B0604020202020204" pitchFamily="34" charset="0"/>
                <a:cs typeface="Arial" panose="020B0604020202020204" pitchFamily="34" charset="0"/>
              </a:rPr>
              <a:t>здоровья, образования, социального обслуживания и федеральными учреждениями медико- социальной экспертизы»;</a:t>
            </a:r>
          </a:p>
          <a:p>
            <a:pPr marL="0" indent="355600" algn="just">
              <a:tabLst>
                <a:tab pos="355600" algn="l"/>
              </a:tabLst>
            </a:pPr>
            <a:r>
              <a:rPr lang="ru-RU" sz="3500" b="1" dirty="0">
                <a:solidFill>
                  <a:srgbClr val="002060"/>
                </a:solidFill>
                <a:latin typeface="Arial" panose="020B0604020202020204" pitchFamily="34" charset="0"/>
                <a:cs typeface="Arial" panose="020B0604020202020204" pitchFamily="34" charset="0"/>
              </a:rPr>
              <a:t>Постановление Правительства Российской Федерации от 14 ноября 2014 г. № 1202 </a:t>
            </a:r>
            <a:r>
              <a:rPr lang="ru-RU" sz="3500" dirty="0">
                <a:solidFill>
                  <a:srgbClr val="002060"/>
                </a:solidFill>
                <a:latin typeface="Arial" panose="020B0604020202020204" pitchFamily="34" charset="0"/>
                <a:cs typeface="Arial" panose="020B0604020202020204" pitchFamily="34" charset="0"/>
              </a:rPr>
              <a:t>«О порядке осуществления координации деятельности по проведению независимой оценки качества оказания услуг организациями в сфере культуры, социального обслуживания, охраны здоровья и образования и общего методического обеспечения проведения указанной оценки»;</a:t>
            </a:r>
          </a:p>
          <a:p>
            <a:pPr marL="0" indent="355600" algn="just">
              <a:tabLst>
                <a:tab pos="355600" algn="l"/>
              </a:tabLst>
            </a:pPr>
            <a:r>
              <a:rPr lang="ru-RU" sz="3500" b="1" dirty="0">
                <a:solidFill>
                  <a:srgbClr val="002060"/>
                </a:solidFill>
                <a:latin typeface="Arial" panose="020B0604020202020204" pitchFamily="34" charset="0"/>
                <a:cs typeface="Arial" panose="020B0604020202020204" pitchFamily="34" charset="0"/>
              </a:rPr>
              <a:t>Постановление Правительства Российской Федерации от 14 ноября 2014 г. № 1203 </a:t>
            </a:r>
            <a:r>
              <a:rPr lang="ru-RU" sz="3500" dirty="0">
                <a:solidFill>
                  <a:srgbClr val="002060"/>
                </a:solidFill>
                <a:latin typeface="Arial" panose="020B0604020202020204" pitchFamily="34" charset="0"/>
                <a:cs typeface="Arial" panose="020B0604020202020204" pitchFamily="34" charset="0"/>
              </a:rPr>
              <a:t>«Об уполномоченном федеральном органе исполнительной власти, определяющем состав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включая единые требования к такой информации, и порядок ее размещения на официальном сайте для размещения информации о государственных и муниципальных учреждениях в информационно- телекоммуникационной сети «Интернет»;</a:t>
            </a:r>
          </a:p>
          <a:p>
            <a:pPr marL="0" indent="355600" algn="just"/>
            <a:r>
              <a:rPr lang="ru-RU" sz="3500" b="1" dirty="0">
                <a:solidFill>
                  <a:srgbClr val="002060"/>
                </a:solidFill>
                <a:latin typeface="Arial" panose="020B0604020202020204" pitchFamily="34" charset="0"/>
                <a:cs typeface="Arial" panose="020B0604020202020204" pitchFamily="34" charset="0"/>
              </a:rPr>
              <a:t>Постановление Правительства   Российской   Федерации   от   31   мая   2018   г.   № 638 </a:t>
            </a:r>
            <a:r>
              <a:rPr lang="ru-RU" sz="3500" dirty="0">
                <a:solidFill>
                  <a:srgbClr val="002060"/>
                </a:solidFill>
                <a:latin typeface="Arial" panose="020B0604020202020204" pitchFamily="34" charset="0"/>
                <a:cs typeface="Arial" panose="020B0604020202020204" pitchFamily="34" charset="0"/>
              </a:rPr>
              <a:t>«Об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0" indent="355600" algn="just"/>
            <a:r>
              <a:rPr lang="ru-RU" sz="3500" b="1" dirty="0">
                <a:solidFill>
                  <a:srgbClr val="002060"/>
                </a:solidFill>
                <a:latin typeface="Arial" panose="020B0604020202020204" pitchFamily="34" charset="0"/>
                <a:cs typeface="Arial" panose="020B0604020202020204" pitchFamily="34" charset="0"/>
              </a:rPr>
              <a:t>Приказ Министерства труда и социальной защиты Российской Федерации от 31 мая 2018 г. № 344н </a:t>
            </a:r>
            <a:r>
              <a:rPr lang="ru-RU" sz="3500" dirty="0">
                <a:solidFill>
                  <a:srgbClr val="002060"/>
                </a:solidFill>
                <a:latin typeface="Arial" panose="020B0604020202020204" pitchFamily="34" charset="0"/>
                <a:cs typeface="Arial" panose="020B0604020202020204" pitchFamily="34" charset="0"/>
              </a:rPr>
              <a:t>«Об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 социальной </a:t>
            </a:r>
            <a:r>
              <a:rPr lang="ru-RU" sz="3500" dirty="0" smtClean="0">
                <a:solidFill>
                  <a:srgbClr val="002060"/>
                </a:solidFill>
                <a:latin typeface="Arial" panose="020B0604020202020204" pitchFamily="34" charset="0"/>
                <a:cs typeface="Arial" panose="020B0604020202020204" pitchFamily="34" charset="0"/>
              </a:rPr>
              <a:t>экспертизы».</a:t>
            </a:r>
            <a:endParaRPr lang="ru-RU" sz="3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36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002060"/>
                </a:solidFill>
                <a:latin typeface="Arial" panose="020B0604020202020204" pitchFamily="34" charset="0"/>
                <a:cs typeface="Arial" panose="020B0604020202020204" pitchFamily="34" charset="0"/>
              </a:rPr>
              <a:t>Динамика НОК 2019-2021 гг.</a:t>
            </a:r>
            <a:endParaRPr lang="ru-RU" sz="4000" b="1" dirty="0">
              <a:solidFill>
                <a:srgbClr val="002060"/>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063402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189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3600" b="1" dirty="0" smtClean="0">
                <a:solidFill>
                  <a:srgbClr val="002060"/>
                </a:solidFill>
                <a:latin typeface="Arial" panose="020B0604020202020204" pitchFamily="34" charset="0"/>
                <a:cs typeface="Arial" panose="020B0604020202020204" pitchFamily="34" charset="0"/>
              </a:rPr>
              <a:t>Общественный совет </a:t>
            </a:r>
            <a:endParaRPr lang="ru-RU" sz="36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7544" y="980728"/>
            <a:ext cx="8229600" cy="4785395"/>
          </a:xfrm>
        </p:spPr>
        <p:txBody>
          <a:bodyPr>
            <a:noAutofit/>
          </a:bodyPr>
          <a:lstStyle/>
          <a:p>
            <a:pPr marL="0" indent="452438" algn="just">
              <a:buNone/>
            </a:pPr>
            <a:r>
              <a:rPr lang="ru-RU" sz="1400" dirty="0">
                <a:solidFill>
                  <a:srgbClr val="002060"/>
                </a:solidFill>
                <a:latin typeface="Arial" panose="020B0604020202020204" pitchFamily="34" charset="0"/>
                <a:cs typeface="Arial" panose="020B0604020202020204" pitchFamily="34" charset="0"/>
              </a:rPr>
              <a:t>В целях создания условий для проведения НОКО на федеральном, региональном и муниципальном уровнях при уполномоченных органах государственной власти, органах местного   самоуправления создаются </a:t>
            </a:r>
            <a:r>
              <a:rPr lang="ru-RU" sz="1400" b="1" dirty="0">
                <a:solidFill>
                  <a:srgbClr val="002060"/>
                </a:solidFill>
                <a:latin typeface="Arial" panose="020B0604020202020204" pitchFamily="34" charset="0"/>
                <a:cs typeface="Arial" panose="020B0604020202020204" pitchFamily="34" charset="0"/>
              </a:rPr>
              <a:t>общественные советы по проведению НОКО</a:t>
            </a:r>
            <a:r>
              <a:rPr lang="ru-RU" sz="1400" dirty="0" smtClean="0">
                <a:solidFill>
                  <a:srgbClr val="002060"/>
                </a:solidFill>
                <a:latin typeface="Arial" panose="020B0604020202020204" pitchFamily="34" charset="0"/>
                <a:cs typeface="Arial" panose="020B0604020202020204" pitchFamily="34" charset="0"/>
              </a:rPr>
              <a:t>.</a:t>
            </a:r>
          </a:p>
          <a:p>
            <a:pPr marL="0" indent="539750" algn="just">
              <a:buNone/>
            </a:pPr>
            <a:endParaRPr lang="ru-RU" sz="1400" b="1" i="1" dirty="0" smtClean="0">
              <a:latin typeface="Arial" panose="020B0604020202020204" pitchFamily="34" charset="0"/>
              <a:cs typeface="Arial" panose="020B0604020202020204" pitchFamily="34" charset="0"/>
            </a:endParaRPr>
          </a:p>
          <a:p>
            <a:pPr marL="0" indent="539750" algn="just">
              <a:buNone/>
            </a:pPr>
            <a:r>
              <a:rPr lang="ru-RU" sz="1400" b="1" i="1" dirty="0" smtClean="0">
                <a:latin typeface="Arial" panose="020B0604020202020204" pitchFamily="34" charset="0"/>
                <a:cs typeface="Arial" panose="020B0604020202020204" pitchFamily="34" charset="0"/>
              </a:rPr>
              <a:t>Составы </a:t>
            </a:r>
            <a:r>
              <a:rPr lang="ru-RU" sz="1400" b="1" i="1" dirty="0">
                <a:latin typeface="Arial" panose="020B0604020202020204" pitchFamily="34" charset="0"/>
                <a:cs typeface="Arial" panose="020B0604020202020204" pitchFamily="34" charset="0"/>
              </a:rPr>
              <a:t>Общественных советов по НОКО утверждаются сроком на три года. </a:t>
            </a:r>
          </a:p>
          <a:p>
            <a:pPr marL="0" indent="539750" algn="just">
              <a:buNone/>
            </a:pPr>
            <a:r>
              <a:rPr lang="ru-RU" sz="1400" b="1" dirty="0">
                <a:latin typeface="Arial" panose="020B0604020202020204" pitchFamily="34" charset="0"/>
                <a:cs typeface="Arial" panose="020B0604020202020204" pitchFamily="34" charset="0"/>
              </a:rPr>
              <a:t>Численность членов Общественного совета </a:t>
            </a:r>
            <a:r>
              <a:rPr lang="ru-RU" sz="1400" dirty="0">
                <a:latin typeface="Arial" panose="020B0604020202020204" pitchFamily="34" charset="0"/>
                <a:cs typeface="Arial" panose="020B0604020202020204" pitchFamily="34" charset="0"/>
              </a:rPr>
              <a:t>по НОКО не может быть менее чем пять человек (часть 2.1 статьи 95.2 Федерального закона № 273-ФЗ).</a:t>
            </a:r>
          </a:p>
          <a:p>
            <a:pPr marL="0" indent="539750">
              <a:buNone/>
            </a:pPr>
            <a:r>
              <a:rPr lang="ru-RU" sz="1400" b="1" i="1" dirty="0">
                <a:latin typeface="Arial" panose="020B0604020202020204" pitchFamily="34" charset="0"/>
                <a:cs typeface="Arial" panose="020B0604020202020204" pitchFamily="34" charset="0"/>
              </a:rPr>
              <a:t>Общественный совет по НОКО:</a:t>
            </a:r>
          </a:p>
          <a:p>
            <a:pPr marL="0" lvl="0" indent="355600" algn="just">
              <a:buFont typeface="Wingdings" panose="05000000000000000000" pitchFamily="2" charset="2"/>
              <a:buChar char="ü"/>
            </a:pPr>
            <a:r>
              <a:rPr lang="ru-RU" sz="1400" dirty="0">
                <a:latin typeface="Arial" panose="020B0604020202020204" pitchFamily="34" charset="0"/>
                <a:cs typeface="Arial" panose="020B0604020202020204" pitchFamily="34" charset="0"/>
              </a:rPr>
              <a:t>определяет перечни организаций, осуществляющих образовательную деятельность, в отношении которых проводится независимая оценка;</a:t>
            </a:r>
          </a:p>
          <a:p>
            <a:pPr marL="0" lvl="0" indent="355600" algn="just">
              <a:buFont typeface="Wingdings" panose="05000000000000000000" pitchFamily="2" charset="2"/>
              <a:buChar char="ü"/>
            </a:pPr>
            <a:r>
              <a:rPr lang="ru-RU" sz="1400" dirty="0">
                <a:latin typeface="Arial" panose="020B0604020202020204" pitchFamily="34" charset="0"/>
                <a:cs typeface="Arial" panose="020B0604020202020204" pitchFamily="34" charset="0"/>
              </a:rPr>
              <a:t>принимает участие в рассмотрении проектов документации о закупках работ, услуг, а также проектов государственного, муниципального контрактов, заключаемых Минпросвещения России, органами исполнительной власти субъектов Российской Федерации, осуществляющими государственное управление в сфере образования, органами местного самоуправления с организацией-оператором;</a:t>
            </a:r>
          </a:p>
          <a:p>
            <a:pPr marL="0" lvl="0" indent="355600" algn="just">
              <a:buFont typeface="Wingdings" panose="05000000000000000000" pitchFamily="2" charset="2"/>
              <a:buChar char="ü"/>
            </a:pPr>
            <a:r>
              <a:rPr lang="ru-RU" sz="1400" dirty="0">
                <a:latin typeface="Arial" panose="020B0604020202020204" pitchFamily="34" charset="0"/>
                <a:cs typeface="Arial" panose="020B0604020202020204" pitchFamily="34" charset="0"/>
              </a:rPr>
              <a:t>проводит независимую оценку с учетом информации, представленной организацией- оператором;</a:t>
            </a:r>
          </a:p>
          <a:p>
            <a:pPr marL="0" lvl="0" indent="355600" algn="just">
              <a:buFont typeface="Wingdings" panose="05000000000000000000" pitchFamily="2" charset="2"/>
              <a:buChar char="ü"/>
            </a:pPr>
            <a:r>
              <a:rPr lang="ru-RU" sz="1400" dirty="0">
                <a:latin typeface="Arial" panose="020B0604020202020204" pitchFamily="34" charset="0"/>
                <a:cs typeface="Arial" panose="020B0604020202020204" pitchFamily="34" charset="0"/>
              </a:rPr>
              <a:t>представляет соответственно в Минпросвещения России, органы исполнительной власти субъектов Российской Федерации, осуществляющие государственное управление в сфере образования, органы местного самоуправления результаты НОКО, а также предложения об улучшении деятельности организаций.</a:t>
            </a:r>
          </a:p>
          <a:p>
            <a:pPr marL="0" indent="452438" algn="just">
              <a:buNone/>
            </a:pPr>
            <a:endParaRPr lang="ru-RU" sz="16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10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i="1" dirty="0" smtClean="0">
                <a:solidFill>
                  <a:srgbClr val="002060"/>
                </a:solidFill>
                <a:latin typeface="Arial" panose="020B0604020202020204" pitchFamily="34" charset="0"/>
                <a:cs typeface="Arial" panose="020B0604020202020204" pitchFamily="34" charset="0"/>
              </a:rPr>
              <a:t>Министерство образования и науки Карачаево-Черкеской Республики, </a:t>
            </a:r>
            <a:r>
              <a:rPr lang="ru-RU" sz="2000" b="1" i="1" dirty="0">
                <a:solidFill>
                  <a:srgbClr val="002060"/>
                </a:solidFill>
                <a:latin typeface="Arial" panose="020B0604020202020204" pitchFamily="34" charset="0"/>
                <a:cs typeface="Arial" panose="020B0604020202020204" pitchFamily="34" charset="0"/>
              </a:rPr>
              <a:t>органы местного самоуправления</a:t>
            </a:r>
            <a:r>
              <a:rPr lang="ru-RU" sz="2000" b="1" i="1" dirty="0" smtClean="0">
                <a:solidFill>
                  <a:srgbClr val="002060"/>
                </a:solidFill>
                <a:latin typeface="Arial" panose="020B0604020202020204" pitchFamily="34" charset="0"/>
                <a:cs typeface="Arial" panose="020B0604020202020204" pitchFamily="34" charset="0"/>
              </a:rPr>
              <a:t>:</a:t>
            </a:r>
            <a:endParaRPr lang="ru-RU" sz="20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51520" y="1600200"/>
            <a:ext cx="8784976" cy="4781128"/>
          </a:xfrm>
        </p:spPr>
        <p:txBody>
          <a:bodyPr>
            <a:noAutofit/>
          </a:bodyPr>
          <a:lstStyle/>
          <a:p>
            <a:pPr lvl="0"/>
            <a:r>
              <a:rPr lang="ru-RU" sz="1400" dirty="0" smtClean="0">
                <a:latin typeface="Arial" panose="020B0604020202020204" pitchFamily="34" charset="0"/>
                <a:cs typeface="Arial" panose="020B0604020202020204" pitchFamily="34" charset="0"/>
              </a:rPr>
              <a:t>обеспечивают </a:t>
            </a:r>
            <a:r>
              <a:rPr lang="ru-RU" sz="1400" u="sng" dirty="0">
                <a:latin typeface="Arial" panose="020B0604020202020204" pitchFamily="34" charset="0"/>
                <a:cs typeface="Arial" panose="020B0604020202020204" pitchFamily="34" charset="0"/>
              </a:rPr>
              <a:t>на своих официальных сайтах</a:t>
            </a:r>
            <a:r>
              <a:rPr lang="ru-RU" sz="1400" dirty="0">
                <a:latin typeface="Arial" panose="020B0604020202020204" pitchFamily="34" charset="0"/>
                <a:cs typeface="Arial" panose="020B0604020202020204" pitchFamily="34" charset="0"/>
              </a:rPr>
              <a:t> в сети «Интернет» техническую возможность выражения мнений гражданами о качестве условий осуществления образовательной деятельности организациями (часть 12 статьи 95.2 Федерального закона № 273-ФЗ);</a:t>
            </a:r>
          </a:p>
          <a:p>
            <a:r>
              <a:rPr lang="ru-RU" sz="1400" dirty="0" smtClean="0">
                <a:latin typeface="Arial" panose="020B0604020202020204" pitchFamily="34" charset="0"/>
                <a:cs typeface="Arial" panose="020B0604020202020204" pitchFamily="34" charset="0"/>
              </a:rPr>
              <a:t>заключают </a:t>
            </a:r>
            <a:r>
              <a:rPr lang="ru-RU" sz="1400" dirty="0">
                <a:latin typeface="Arial" panose="020B0604020202020204" pitchFamily="34" charset="0"/>
                <a:cs typeface="Arial" panose="020B0604020202020204" pitchFamily="34" charset="0"/>
              </a:rPr>
              <a:t>с организациями-операторами государственные, муниципальные </a:t>
            </a:r>
            <a:r>
              <a:rPr lang="ru-RU" sz="1400" dirty="0" smtClean="0">
                <a:latin typeface="Arial" panose="020B0604020202020204" pitchFamily="34" charset="0"/>
                <a:cs typeface="Arial" panose="020B0604020202020204" pitchFamily="34" charset="0"/>
              </a:rPr>
              <a:t>контракты </a:t>
            </a:r>
            <a:r>
              <a:rPr lang="ru-RU" sz="1400" dirty="0">
                <a:latin typeface="Arial" panose="020B0604020202020204" pitchFamily="34" charset="0"/>
                <a:cs typeface="Arial" panose="020B0604020202020204" pitchFamily="34" charset="0"/>
              </a:rPr>
              <a:t>на выполнение работ (оказание услуг) по сбору и обобщению информации о качестве условий осуществления        образовательной        деятельности        организациями         в        соответствии с Федеральным законом № 44-ФЗ;</a:t>
            </a:r>
          </a:p>
          <a:p>
            <a:pPr lvl="0"/>
            <a:r>
              <a:rPr lang="ru-RU" sz="1400" dirty="0">
                <a:latin typeface="Arial" panose="020B0604020202020204" pitchFamily="34" charset="0"/>
                <a:cs typeface="Arial" panose="020B0604020202020204" pitchFamily="34" charset="0"/>
              </a:rPr>
              <a:t>предоставляют организации-оператору общедоступную информацию о деятельности образовательных организаций, формируемую в соответствии с государственной и ведомственной статистической отчетностью (в случае, если она не размещена на официальном сайте организации);</a:t>
            </a:r>
          </a:p>
          <a:p>
            <a:pPr lvl="0"/>
            <a:r>
              <a:rPr lang="ru-RU" sz="1400" dirty="0">
                <a:latin typeface="Arial" panose="020B0604020202020204" pitchFamily="34" charset="0"/>
                <a:cs typeface="Arial" panose="020B0604020202020204" pitchFamily="34" charset="0"/>
              </a:rPr>
              <a:t>обеспечивают размещение информации о результатах НОКО на официальном сайте для размещения информации о государственных и муниципальных учреждениях в </a:t>
            </a:r>
            <a:r>
              <a:rPr lang="ru-RU" sz="1400" dirty="0" smtClean="0">
                <a:latin typeface="Arial" panose="020B0604020202020204" pitchFamily="34" charset="0"/>
                <a:cs typeface="Arial" panose="020B0604020202020204" pitchFamily="34" charset="0"/>
              </a:rPr>
              <a:t>сети «Интернет</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(сайт </a:t>
            </a:r>
            <a:r>
              <a:rPr lang="ru-RU" sz="1400" dirty="0">
                <a:latin typeface="Arial" panose="020B0604020202020204" pitchFamily="34" charset="0"/>
                <a:cs typeface="Arial" panose="020B0604020202020204" pitchFamily="34" charset="0"/>
                <a:hlinkClick r:id="rId2"/>
              </a:rPr>
              <a:t>bus.gov.ru</a:t>
            </a:r>
            <a:r>
              <a:rPr lang="ru-RU" sz="1400" dirty="0">
                <a:latin typeface="Arial" panose="020B0604020202020204" pitchFamily="34" charset="0"/>
                <a:cs typeface="Arial" panose="020B0604020202020204" pitchFamily="34" charset="0"/>
              </a:rPr>
              <a:t>);</a:t>
            </a:r>
          </a:p>
          <a:p>
            <a:r>
              <a:rPr lang="ru-RU" sz="1400" dirty="0">
                <a:latin typeface="Arial" panose="020B0604020202020204" pitchFamily="34" charset="0"/>
                <a:cs typeface="Arial" panose="020B0604020202020204" pitchFamily="34" charset="0"/>
              </a:rPr>
              <a:t>Органы исполнительной власти субъектов Российской Федерации, осуществляющие государственное управление в сфере образования, и органы местного самоуправления обеспечивают размещение информации о результатах НОКО, в том числе и </a:t>
            </a:r>
            <a:r>
              <a:rPr lang="ru-RU" sz="1400" u="sng" dirty="0">
                <a:latin typeface="Arial" panose="020B0604020202020204" pitchFamily="34" charset="0"/>
                <a:cs typeface="Arial" panose="020B0604020202020204" pitchFamily="34" charset="0"/>
              </a:rPr>
              <a:t>на своих официальных</a:t>
            </a:r>
            <a:r>
              <a:rPr lang="ru-RU" sz="1400" dirty="0">
                <a:latin typeface="Arial" panose="020B0604020202020204" pitchFamily="34" charset="0"/>
                <a:cs typeface="Arial" panose="020B0604020202020204" pitchFamily="34" charset="0"/>
              </a:rPr>
              <a:t> </a:t>
            </a:r>
            <a:r>
              <a:rPr lang="ru-RU" sz="1400" u="sng" dirty="0">
                <a:latin typeface="Arial" panose="020B0604020202020204" pitchFamily="34" charset="0"/>
                <a:cs typeface="Arial" panose="020B0604020202020204" pitchFamily="34" charset="0"/>
              </a:rPr>
              <a:t>сайтах</a:t>
            </a:r>
            <a:r>
              <a:rPr lang="ru-RU" sz="1400" dirty="0">
                <a:latin typeface="Arial" panose="020B0604020202020204" pitchFamily="34" charset="0"/>
                <a:cs typeface="Arial" panose="020B0604020202020204" pitchFamily="34" charset="0"/>
              </a:rPr>
              <a:t>;</a:t>
            </a:r>
          </a:p>
          <a:p>
            <a:pPr lvl="0"/>
            <a:r>
              <a:rPr lang="ru-RU" sz="1400" dirty="0">
                <a:latin typeface="Arial" panose="020B0604020202020204" pitchFamily="34" charset="0"/>
                <a:cs typeface="Arial" panose="020B0604020202020204" pitchFamily="34" charset="0"/>
              </a:rPr>
              <a:t>рассматривают и учитывают в своей управленческой деятельности результаты НОКО, рекомендации по совершенствованию системы образования, предоставленные Общественным советом по результатам проведения НОКО</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096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r>
              <a:rPr lang="ru-RU" sz="3600" b="1" dirty="0" smtClean="0">
                <a:solidFill>
                  <a:srgbClr val="002060"/>
                </a:solidFill>
                <a:latin typeface="Arial" panose="020B0604020202020204" pitchFamily="34" charset="0"/>
                <a:cs typeface="Arial" panose="020B0604020202020204" pitchFamily="34" charset="0"/>
              </a:rPr>
              <a:t>Оператор НОК</a:t>
            </a:r>
            <a:endParaRPr lang="ru-RU" sz="36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1484784"/>
            <a:ext cx="8229600" cy="4641379"/>
          </a:xfrm>
        </p:spPr>
        <p:txBody>
          <a:bodyPr>
            <a:normAutofit fontScale="85000" lnSpcReduction="20000"/>
          </a:bodyPr>
          <a:lstStyle/>
          <a:p>
            <a:pPr marL="0" indent="452438" algn="just">
              <a:buNone/>
            </a:pPr>
            <a:r>
              <a:rPr lang="ru-RU" sz="2400" b="1" i="1" dirty="0">
                <a:solidFill>
                  <a:schemeClr val="tx2">
                    <a:lumMod val="75000"/>
                  </a:schemeClr>
                </a:solidFill>
                <a:latin typeface="Arial" panose="020B0604020202020204" pitchFamily="34" charset="0"/>
                <a:cs typeface="Arial" panose="020B0604020202020204" pitchFamily="34" charset="0"/>
              </a:rPr>
              <a:t>Операторами </a:t>
            </a:r>
            <a:r>
              <a:rPr lang="ru-RU" sz="2400" dirty="0">
                <a:solidFill>
                  <a:schemeClr val="tx2">
                    <a:lumMod val="75000"/>
                  </a:schemeClr>
                </a:solidFill>
                <a:latin typeface="Arial" panose="020B0604020202020204" pitchFamily="34" charset="0"/>
                <a:cs typeface="Arial" panose="020B0604020202020204" pitchFamily="34" charset="0"/>
              </a:rPr>
              <a:t>не могут являться государственные и муниципальные организации, оказывающие гражданам услуги в сфере культуры, охраны здоровья, образования, социального обслуживания, и федеральные учреждения медико-социальной экспертизы, а также негосударственные организации, оказывающие гражданам услуги в указанных сферах за счет средств бюджетов бюджетной системы Российской Федерации</a:t>
            </a:r>
            <a:r>
              <a:rPr lang="ru-RU" sz="2400" dirty="0" smtClean="0">
                <a:solidFill>
                  <a:schemeClr val="tx2">
                    <a:lumMod val="75000"/>
                  </a:schemeClr>
                </a:solidFill>
                <a:latin typeface="Arial" panose="020B0604020202020204" pitchFamily="34" charset="0"/>
                <a:cs typeface="Arial" panose="020B0604020202020204" pitchFamily="34" charset="0"/>
              </a:rPr>
              <a:t>.</a:t>
            </a:r>
          </a:p>
          <a:p>
            <a:pPr marL="0" indent="452438" algn="just">
              <a:buNone/>
            </a:pPr>
            <a:endParaRPr lang="ru-RU" sz="2400" dirty="0">
              <a:solidFill>
                <a:schemeClr val="tx2">
                  <a:lumMod val="75000"/>
                </a:schemeClr>
              </a:solidFill>
              <a:latin typeface="Arial" panose="020B0604020202020204" pitchFamily="34" charset="0"/>
              <a:cs typeface="Arial" panose="020B0604020202020204" pitchFamily="34" charset="0"/>
            </a:endParaRPr>
          </a:p>
          <a:p>
            <a:pPr marL="0" indent="452438" algn="just">
              <a:buNone/>
            </a:pPr>
            <a:r>
              <a:rPr lang="ru-RU" sz="2400" b="1" i="1" dirty="0" smtClean="0">
                <a:solidFill>
                  <a:schemeClr val="tx2">
                    <a:lumMod val="75000"/>
                  </a:schemeClr>
                </a:solidFill>
                <a:latin typeface="Arial" panose="020B0604020202020204" pitchFamily="34" charset="0"/>
                <a:cs typeface="Arial" panose="020B0604020202020204" pitchFamily="34" charset="0"/>
              </a:rPr>
              <a:t>Оператор </a:t>
            </a:r>
            <a:r>
              <a:rPr lang="ru-RU" sz="2400" b="1" i="1" dirty="0">
                <a:solidFill>
                  <a:schemeClr val="tx2">
                    <a:lumMod val="75000"/>
                  </a:schemeClr>
                </a:solidFill>
                <a:latin typeface="Arial" panose="020B0604020202020204" pitchFamily="34" charset="0"/>
                <a:cs typeface="Arial" panose="020B0604020202020204" pitchFamily="34" charset="0"/>
              </a:rPr>
              <a:t>осуществляет сбор и обобщение информации о качестве условий оказания услуг </a:t>
            </a:r>
            <a:r>
              <a:rPr lang="ru-RU" sz="2400" dirty="0">
                <a:solidFill>
                  <a:schemeClr val="tx2">
                    <a:lumMod val="75000"/>
                  </a:schemeClr>
                </a:solidFill>
                <a:latin typeface="Arial" panose="020B0604020202020204" pitchFamily="34" charset="0"/>
                <a:cs typeface="Arial" panose="020B0604020202020204" pitchFamily="34" charset="0"/>
              </a:rPr>
              <a:t>организациями в сфере </a:t>
            </a:r>
            <a:r>
              <a:rPr lang="ru-RU" sz="2400" dirty="0" smtClean="0">
                <a:solidFill>
                  <a:schemeClr val="tx2">
                    <a:lumMod val="75000"/>
                  </a:schemeClr>
                </a:solidFill>
                <a:latin typeface="Arial" panose="020B0604020202020204" pitchFamily="34" charset="0"/>
                <a:cs typeface="Arial" panose="020B0604020202020204" pitchFamily="34" charset="0"/>
              </a:rPr>
              <a:t>образования в </a:t>
            </a:r>
            <a:r>
              <a:rPr lang="ru-RU" sz="2400" dirty="0">
                <a:solidFill>
                  <a:schemeClr val="tx2">
                    <a:lumMod val="75000"/>
                  </a:schemeClr>
                </a:solidFill>
                <a:latin typeface="Arial" panose="020B0604020202020204" pitchFamily="34" charset="0"/>
                <a:cs typeface="Arial" panose="020B0604020202020204" pitchFamily="34" charset="0"/>
              </a:rPr>
              <a:t>соответствии с порядком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утверждаемым Правительством Российской Федерации, а также показателями, характеризующими общие критерии оценки качества условий оказания услуг такими организациями</a:t>
            </a:r>
            <a:r>
              <a:rPr lang="ru-RU" sz="2400" dirty="0" smtClean="0">
                <a:solidFill>
                  <a:schemeClr val="tx2">
                    <a:lumMod val="75000"/>
                  </a:schemeClr>
                </a:solidFill>
                <a:latin typeface="Arial" panose="020B0604020202020204" pitchFamily="34" charset="0"/>
                <a:cs typeface="Arial" panose="020B0604020202020204" pitchFamily="34" charset="0"/>
              </a:rPr>
              <a:t>.</a:t>
            </a:r>
            <a:endParaRPr lang="ru-RU" sz="24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133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431032"/>
          </a:xfrm>
        </p:spPr>
        <p:txBody>
          <a:bodyPr>
            <a:normAutofit fontScale="90000"/>
          </a:bodyPr>
          <a:lstStyle/>
          <a:p>
            <a:r>
              <a:rPr lang="ru-RU" sz="3600" b="1" dirty="0" smtClean="0">
                <a:solidFill>
                  <a:schemeClr val="tx2"/>
                </a:solidFill>
                <a:latin typeface="Arial" panose="020B0604020202020204" pitchFamily="34" charset="0"/>
                <a:cs typeface="Arial" panose="020B0604020202020204" pitchFamily="34" charset="0"/>
              </a:rPr>
              <a:t>Мероприятия Оператора НОК предусмотренные в </a:t>
            </a:r>
            <a:r>
              <a:rPr lang="ru-RU" sz="3600" b="1" dirty="0">
                <a:solidFill>
                  <a:schemeClr val="tx2"/>
                </a:solidFill>
                <a:latin typeface="Arial" panose="020B0604020202020204" pitchFamily="34" charset="0"/>
                <a:cs typeface="Arial" panose="020B0604020202020204" pitchFamily="34" charset="0"/>
              </a:rPr>
              <a:t>обязательном порядке</a:t>
            </a:r>
            <a:r>
              <a:rPr lang="ru-RU" sz="3600" b="1" dirty="0" smtClean="0">
                <a:solidFill>
                  <a:schemeClr val="tx2"/>
                </a:solidFill>
                <a:latin typeface="Arial" panose="020B0604020202020204" pitchFamily="34" charset="0"/>
                <a:cs typeface="Arial" panose="020B0604020202020204" pitchFamily="34" charset="0"/>
              </a:rPr>
              <a:t>:</a:t>
            </a:r>
            <a:endParaRPr lang="ru-RU" sz="3600" b="1" dirty="0">
              <a:solidFill>
                <a:schemeClr val="tx2"/>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95536" y="1988840"/>
            <a:ext cx="8229600" cy="4205064"/>
          </a:xfrm>
        </p:spPr>
        <p:txBody>
          <a:bodyPr>
            <a:normAutofit fontScale="62500" lnSpcReduction="20000"/>
          </a:bodyPr>
          <a:lstStyle/>
          <a:p>
            <a:pPr marL="182563" lvl="0" indent="625475" algn="just">
              <a:buFont typeface="Wingdings" panose="05000000000000000000" pitchFamily="2" charset="2"/>
              <a:buChar char="Ø"/>
            </a:pPr>
            <a:r>
              <a:rPr lang="ru-RU" b="1" i="1" dirty="0" smtClean="0">
                <a:solidFill>
                  <a:srgbClr val="002060"/>
                </a:solidFill>
                <a:latin typeface="Arial" panose="020B0604020202020204" pitchFamily="34" charset="0"/>
                <a:cs typeface="Arial" panose="020B0604020202020204" pitchFamily="34" charset="0"/>
              </a:rPr>
              <a:t>очное </a:t>
            </a:r>
            <a:r>
              <a:rPr lang="ru-RU" b="1" i="1" dirty="0">
                <a:solidFill>
                  <a:srgbClr val="002060"/>
                </a:solidFill>
                <a:latin typeface="Arial" panose="020B0604020202020204" pitchFamily="34" charset="0"/>
                <a:cs typeface="Arial" panose="020B0604020202020204" pitchFamily="34" charset="0"/>
              </a:rPr>
              <a:t>посещение </a:t>
            </a:r>
            <a:r>
              <a:rPr lang="ru-RU" dirty="0">
                <a:solidFill>
                  <a:srgbClr val="002060"/>
                </a:solidFill>
                <a:latin typeface="Arial" panose="020B0604020202020204" pitchFamily="34" charset="0"/>
                <a:cs typeface="Arial" panose="020B0604020202020204" pitchFamily="34" charset="0"/>
              </a:rPr>
              <a:t>образовательных организаций, в отношении которых проводится оценка качества условий осуществления образовательной деятельности организациями;</a:t>
            </a:r>
          </a:p>
          <a:p>
            <a:pPr marL="182563" lvl="0" indent="625475" algn="just">
              <a:buFont typeface="Wingdings" panose="05000000000000000000" pitchFamily="2" charset="2"/>
              <a:buChar char="Ø"/>
            </a:pPr>
            <a:r>
              <a:rPr lang="ru-RU" b="1" i="1" dirty="0">
                <a:solidFill>
                  <a:srgbClr val="002060"/>
                </a:solidFill>
                <a:latin typeface="Arial" panose="020B0604020202020204" pitchFamily="34" charset="0"/>
                <a:cs typeface="Arial" panose="020B0604020202020204" pitchFamily="34" charset="0"/>
              </a:rPr>
              <a:t>защиту от «накрутки» с одного IP-адреса </a:t>
            </a:r>
            <a:r>
              <a:rPr lang="ru-RU" dirty="0">
                <a:solidFill>
                  <a:srgbClr val="002060"/>
                </a:solidFill>
                <a:latin typeface="Arial" panose="020B0604020202020204" pitchFamily="34" charset="0"/>
                <a:cs typeface="Arial" panose="020B0604020202020204" pitchFamily="34" charset="0"/>
              </a:rPr>
              <a:t>при проведении онлайн опроса потребителей образовательных услуг (не более одной анкеты, при повторном ее представлении с данного IP-адреса она не должна учитываться);</a:t>
            </a:r>
          </a:p>
          <a:p>
            <a:pPr marL="182563" lvl="0" indent="625475" algn="just">
              <a:buFont typeface="Wingdings" panose="05000000000000000000" pitchFamily="2" charset="2"/>
              <a:buChar char="Ø"/>
            </a:pPr>
            <a:r>
              <a:rPr lang="ru-RU" dirty="0">
                <a:solidFill>
                  <a:srgbClr val="002060"/>
                </a:solidFill>
                <a:latin typeface="Arial" panose="020B0604020202020204" pitchFamily="34" charset="0"/>
                <a:cs typeface="Arial" panose="020B0604020202020204" pitchFamily="34" charset="0"/>
              </a:rPr>
              <a:t>представление в составе отчетной документации </a:t>
            </a:r>
            <a:r>
              <a:rPr lang="ru-RU" b="1" dirty="0">
                <a:solidFill>
                  <a:srgbClr val="002060"/>
                </a:solidFill>
                <a:latin typeface="Arial" panose="020B0604020202020204" pitchFamily="34" charset="0"/>
                <a:cs typeface="Arial" panose="020B0604020202020204" pitchFamily="34" charset="0"/>
              </a:rPr>
              <a:t>оригиналов заполненных форм по результатам выезда </a:t>
            </a:r>
            <a:r>
              <a:rPr lang="ru-RU" dirty="0">
                <a:solidFill>
                  <a:srgbClr val="002060"/>
                </a:solidFill>
                <a:latin typeface="Arial" panose="020B0604020202020204" pitchFamily="34" charset="0"/>
                <a:cs typeface="Arial" panose="020B0604020202020204" pitchFamily="34" charset="0"/>
              </a:rPr>
              <a:t>(в качестве приложений к заполненным формам должны быть представлены фото и/или видеоматериалы, подтверждающие качество условий осуществления образовательной деятельности), форм интервьюирования (в телефонной, онлайн форме и др.) получателей услуг</a:t>
            </a:r>
            <a:r>
              <a:rPr lang="ru-RU"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34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002060"/>
                </a:solidFill>
                <a:latin typeface="Arial" panose="020B0604020202020204" pitchFamily="34" charset="0"/>
                <a:cs typeface="Arial" panose="020B0604020202020204" pitchFamily="34" charset="0"/>
              </a:rPr>
              <a:t>Организация проведения </a:t>
            </a:r>
            <a:r>
              <a:rPr lang="ru-RU" sz="3200" b="1" dirty="0" smtClean="0">
                <a:solidFill>
                  <a:srgbClr val="002060"/>
                </a:solidFill>
                <a:latin typeface="Arial" panose="020B0604020202020204" pitchFamily="34" charset="0"/>
                <a:cs typeface="Arial" panose="020B0604020202020204" pitchFamily="34" charset="0"/>
              </a:rPr>
              <a:t>анкетирования</a:t>
            </a:r>
            <a:endParaRPr lang="ru-RU" sz="32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7544" y="1412776"/>
            <a:ext cx="8229600" cy="4896544"/>
          </a:xfrm>
        </p:spPr>
        <p:txBody>
          <a:bodyPr>
            <a:normAutofit lnSpcReduction="10000"/>
          </a:bodyPr>
          <a:lstStyle/>
          <a:p>
            <a:pPr marL="0" indent="355600" algn="just">
              <a:buNone/>
            </a:pPr>
            <a:r>
              <a:rPr lang="ru-RU" sz="1600" dirty="0">
                <a:solidFill>
                  <a:srgbClr val="002060"/>
                </a:solidFill>
                <a:latin typeface="Arial" panose="020B0604020202020204" pitchFamily="34" charset="0"/>
                <a:cs typeface="Arial" panose="020B0604020202020204" pitchFamily="34" charset="0"/>
              </a:rPr>
              <a:t>Получателями образовательных услуг являются </a:t>
            </a:r>
            <a:r>
              <a:rPr lang="ru-RU" sz="1600" b="1" dirty="0">
                <a:solidFill>
                  <a:srgbClr val="002060"/>
                </a:solidFill>
                <a:latin typeface="Arial" panose="020B0604020202020204" pitchFamily="34" charset="0"/>
                <a:cs typeface="Arial" panose="020B0604020202020204" pitchFamily="34" charset="0"/>
              </a:rPr>
              <a:t>обучающиеся </a:t>
            </a:r>
            <a:r>
              <a:rPr lang="ru-RU" sz="1600" b="1" dirty="0" smtClean="0">
                <a:solidFill>
                  <a:srgbClr val="002060"/>
                </a:solidFill>
                <a:latin typeface="Arial" panose="020B0604020202020204" pitchFamily="34" charset="0"/>
                <a:cs typeface="Arial" panose="020B0604020202020204" pitchFamily="34" charset="0"/>
              </a:rPr>
              <a:t>организаций (достигшие 14-летнего возраста</a:t>
            </a:r>
            <a:r>
              <a:rPr lang="ru-RU" sz="1600" dirty="0" smtClean="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осуществляющих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 </a:t>
            </a:r>
            <a:r>
              <a:rPr lang="ru-RU" sz="1600" b="1" dirty="0">
                <a:solidFill>
                  <a:srgbClr val="002060"/>
                </a:solidFill>
                <a:latin typeface="Arial" panose="020B0604020202020204" pitchFamily="34" charset="0"/>
                <a:cs typeface="Arial" panose="020B0604020202020204" pitchFamily="34" charset="0"/>
              </a:rPr>
              <a:t>и их родители </a:t>
            </a:r>
            <a:r>
              <a:rPr lang="ru-RU" sz="1600" dirty="0">
                <a:solidFill>
                  <a:srgbClr val="002060"/>
                </a:solidFill>
                <a:latin typeface="Arial" panose="020B0604020202020204" pitchFamily="34" charset="0"/>
                <a:cs typeface="Arial" panose="020B0604020202020204" pitchFamily="34" charset="0"/>
              </a:rPr>
              <a:t>(законные представители</a:t>
            </a:r>
            <a:r>
              <a:rPr lang="ru-RU" sz="1600" dirty="0" smtClean="0">
                <a:solidFill>
                  <a:srgbClr val="002060"/>
                </a:solidFill>
                <a:latin typeface="Arial" panose="020B0604020202020204" pitchFamily="34" charset="0"/>
                <a:cs typeface="Arial" panose="020B0604020202020204" pitchFamily="34" charset="0"/>
              </a:rPr>
              <a:t>).</a:t>
            </a:r>
          </a:p>
          <a:p>
            <a:pPr marL="0" indent="355600" algn="just">
              <a:buNone/>
            </a:pPr>
            <a:endParaRPr lang="ru-RU" sz="1600" dirty="0">
              <a:solidFill>
                <a:srgbClr val="002060"/>
              </a:solidFill>
              <a:latin typeface="Arial" panose="020B0604020202020204" pitchFamily="34" charset="0"/>
              <a:cs typeface="Arial" panose="020B0604020202020204" pitchFamily="34" charset="0"/>
            </a:endParaRPr>
          </a:p>
          <a:p>
            <a:pPr marL="0" indent="355600" algn="just">
              <a:buNone/>
            </a:pPr>
            <a:r>
              <a:rPr lang="ru-RU" sz="1600" dirty="0" smtClean="0">
                <a:solidFill>
                  <a:srgbClr val="002060"/>
                </a:solidFill>
                <a:latin typeface="Arial" panose="020B0604020202020204" pitchFamily="34" charset="0"/>
                <a:cs typeface="Arial" panose="020B0604020202020204" pitchFamily="34" charset="0"/>
              </a:rPr>
              <a:t>Для </a:t>
            </a:r>
            <a:r>
              <a:rPr lang="ru-RU" sz="1600" dirty="0">
                <a:solidFill>
                  <a:srgbClr val="002060"/>
                </a:solidFill>
                <a:latin typeface="Arial" panose="020B0604020202020204" pitchFamily="34" charset="0"/>
                <a:cs typeface="Arial" panose="020B0604020202020204" pitchFamily="34" charset="0"/>
              </a:rPr>
              <a:t>выявления мнения граждан формируется для каждой образовательной организации в зависимости от общей численности получателей услуг в данной организации в течение календарного года, предшествующего году проведения НОКО, и составляет </a:t>
            </a:r>
            <a:r>
              <a:rPr lang="ru-RU" sz="1600" b="1" i="1" dirty="0">
                <a:solidFill>
                  <a:srgbClr val="002060"/>
                </a:solidFill>
                <a:latin typeface="Arial" panose="020B0604020202020204" pitchFamily="34" charset="0"/>
                <a:cs typeface="Arial" panose="020B0604020202020204" pitchFamily="34" charset="0"/>
              </a:rPr>
              <a:t>40% от объема генеральной совокупности, но не более 600 респондентов в одной образовательной организации</a:t>
            </a:r>
            <a:r>
              <a:rPr lang="ru-RU" sz="1600" b="1" i="1" dirty="0" smtClean="0">
                <a:solidFill>
                  <a:srgbClr val="002060"/>
                </a:solidFill>
                <a:latin typeface="Arial" panose="020B0604020202020204" pitchFamily="34" charset="0"/>
                <a:cs typeface="Arial" panose="020B0604020202020204" pitchFamily="34" charset="0"/>
              </a:rPr>
              <a:t>.</a:t>
            </a:r>
            <a:endParaRPr lang="ru-RU" sz="1600" b="1" i="1" dirty="0">
              <a:solidFill>
                <a:srgbClr val="002060"/>
              </a:solidFill>
              <a:latin typeface="Arial" panose="020B0604020202020204" pitchFamily="34" charset="0"/>
              <a:cs typeface="Arial" panose="020B0604020202020204" pitchFamily="34" charset="0"/>
            </a:endParaRPr>
          </a:p>
          <a:p>
            <a:pPr marL="0" indent="355600" algn="just">
              <a:buNone/>
            </a:pPr>
            <a:r>
              <a:rPr lang="ru-RU" sz="1100" i="1" dirty="0">
                <a:latin typeface="Arial" panose="020B0604020202020204" pitchFamily="34" charset="0"/>
                <a:cs typeface="Arial" panose="020B0604020202020204" pitchFamily="34" charset="0"/>
              </a:rPr>
              <a:t>В связи с ситуацией, связанной с распространением новой коронавирусной инфекции, объем выборочной совокупности респондентов по рекомендации Минтруда России (Мухтиярова Е.В., письмо от 4 июня 2020 г. № 28-0/10/В-4286) может быть снижен до 10 %.</a:t>
            </a:r>
            <a:endParaRPr lang="ru-RU" sz="1100" dirty="0">
              <a:latin typeface="Arial" panose="020B0604020202020204" pitchFamily="34" charset="0"/>
              <a:cs typeface="Arial" panose="020B0604020202020204" pitchFamily="34" charset="0"/>
            </a:endParaRPr>
          </a:p>
          <a:p>
            <a:pPr marL="0" indent="355600" algn="just">
              <a:buNone/>
            </a:pPr>
            <a:endParaRPr lang="ru-RU" sz="1600" dirty="0" smtClean="0">
              <a:solidFill>
                <a:srgbClr val="002060"/>
              </a:solidFill>
              <a:latin typeface="Arial" panose="020B0604020202020204" pitchFamily="34" charset="0"/>
              <a:cs typeface="Arial" panose="020B0604020202020204" pitchFamily="34" charset="0"/>
            </a:endParaRPr>
          </a:p>
          <a:p>
            <a:pPr marL="0" indent="355600" algn="just">
              <a:buNone/>
            </a:pPr>
            <a:r>
              <a:rPr lang="ru-RU" sz="1600" dirty="0" smtClean="0">
                <a:solidFill>
                  <a:srgbClr val="002060"/>
                </a:solidFill>
                <a:latin typeface="Arial" panose="020B0604020202020204" pitchFamily="34" charset="0"/>
                <a:cs typeface="Arial" panose="020B0604020202020204" pitchFamily="34" charset="0"/>
              </a:rPr>
              <a:t>Проведение </a:t>
            </a:r>
            <a:r>
              <a:rPr lang="ru-RU" sz="1600" dirty="0">
                <a:solidFill>
                  <a:srgbClr val="002060"/>
                </a:solidFill>
                <a:latin typeface="Arial" panose="020B0604020202020204" pitchFamily="34" charset="0"/>
                <a:cs typeface="Arial" panose="020B0604020202020204" pitchFamily="34" charset="0"/>
              </a:rPr>
              <a:t>анкетирования (опроса) получателей образовательных услуг допустимо проводить в форме интервьюирования/телефонного опроса </a:t>
            </a:r>
            <a:r>
              <a:rPr lang="ru-RU" sz="1600" dirty="0" smtClean="0">
                <a:solidFill>
                  <a:srgbClr val="002060"/>
                </a:solidFill>
                <a:latin typeface="Arial" panose="020B0604020202020204" pitchFamily="34" charset="0"/>
                <a:cs typeface="Arial" panose="020B0604020202020204" pitchFamily="34" charset="0"/>
              </a:rPr>
              <a:t>или </a:t>
            </a:r>
            <a:r>
              <a:rPr lang="ru-RU" sz="1600" dirty="0">
                <a:solidFill>
                  <a:srgbClr val="002060"/>
                </a:solidFill>
                <a:latin typeface="Arial" panose="020B0604020202020204" pitchFamily="34" charset="0"/>
                <a:cs typeface="Arial" panose="020B0604020202020204" pitchFamily="34" charset="0"/>
              </a:rPr>
              <a:t>с </a:t>
            </a:r>
            <a:r>
              <a:rPr lang="ru-RU" sz="1600" b="1" i="1" dirty="0">
                <a:solidFill>
                  <a:srgbClr val="002060"/>
                </a:solidFill>
                <a:latin typeface="Arial" panose="020B0604020202020204" pitchFamily="34" charset="0"/>
                <a:cs typeface="Arial" panose="020B0604020202020204" pitchFamily="34" charset="0"/>
              </a:rPr>
              <a:t>помощью онлайн анкетирования </a:t>
            </a:r>
            <a:r>
              <a:rPr lang="ru-RU" sz="1600" dirty="0">
                <a:solidFill>
                  <a:srgbClr val="002060"/>
                </a:solidFill>
                <a:latin typeface="Arial" panose="020B0604020202020204" pitchFamily="34" charset="0"/>
                <a:cs typeface="Arial" panose="020B0604020202020204" pitchFamily="34" charset="0"/>
              </a:rPr>
              <a:t>(с помощью анкеты, размещенной на специализированном сайте). </a:t>
            </a:r>
            <a:endParaRPr lang="ru-RU" sz="16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39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1642</Words>
  <Application>Microsoft Office PowerPoint</Application>
  <PresentationFormat>Экран (4:3)</PresentationFormat>
  <Paragraphs>83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Динамика НОК 2019-2021 гг.</vt:lpstr>
      <vt:lpstr>Общественный совет </vt:lpstr>
      <vt:lpstr>Министерство образования и науки Карачаево-Черкеской Республики, органы местного самоуправления:</vt:lpstr>
      <vt:lpstr>Оператор НОК</vt:lpstr>
      <vt:lpstr>Мероприятия Оператора НОК предусмотренные в обязательном порядке:</vt:lpstr>
      <vt:lpstr>Организация проведения анкетирования</vt:lpstr>
      <vt:lpstr>Типовая анкета  для опроса получателей услуг</vt:lpstr>
      <vt:lpstr>Лист визуального осмотра организации </vt:lpstr>
      <vt:lpstr>Визуальный осмотр стендов организации</vt:lpstr>
      <vt:lpstr>Сведения для расчета показателя «Соответствие информации о деятельности организации, размещенной на общедоступных информационных ресурсах, ее содержанию и порядку (форме) размещения, установленным нормативными правовыми актами: на официальном  сайте организации в информационно-телекоммуникационной сети «Интернет»</vt:lpstr>
      <vt:lpstr>Презентация PowerPoint</vt:lpstr>
      <vt:lpstr>Состав информации о результатах НОКО и порядок их размещения утверждены приказом Минфина России от 7 мая 2019 г. № 66н.</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Артур</cp:lastModifiedBy>
  <cp:revision>84</cp:revision>
  <dcterms:created xsi:type="dcterms:W3CDTF">2020-06-03T12:56:54Z</dcterms:created>
  <dcterms:modified xsi:type="dcterms:W3CDTF">2022-04-13T10:18:33Z</dcterms:modified>
</cp:coreProperties>
</file>